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Calibri" panose="020F0502020204030204" pitchFamily="34" charset="0"/>
      <p:regular r:id="rId29"/>
      <p:bold r:id="rId30"/>
      <p:italic r:id="rId31"/>
      <p:boldItalic r:id="rId32"/>
    </p:embeddedFont>
    <p:embeddedFont>
      <p:font typeface="Codec Pro" panose="020B0604020202020204" charset="0"/>
      <p:regular r:id="rId33"/>
    </p:embeddedFont>
    <p:embeddedFont>
      <p:font typeface="Codec Pro Bold" panose="020B0604020202020204" charset="0"/>
      <p:regular r:id="rId34"/>
    </p:embeddedFont>
    <p:embeddedFont>
      <p:font typeface="Codec Pro Ultra-Bold" panose="020B0604020202020204" charset="0"/>
      <p:regular r:id="rId35"/>
    </p:embeddedFont>
    <p:embeddedFont>
      <p:font typeface="Open Sans" panose="020B0606030504020204"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65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svg"/><Relationship Id="rId7" Type="http://schemas.openxmlformats.org/officeDocument/2006/relationships/image" Target="../media/image20.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svg"/><Relationship Id="rId10" Type="http://schemas.openxmlformats.org/officeDocument/2006/relationships/image" Target="../media/image22.png"/><Relationship Id="rId4" Type="http://schemas.openxmlformats.org/officeDocument/2006/relationships/image" Target="../media/image1.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sv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3.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8.svg"/><Relationship Id="rId7"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8.svg"/><Relationship Id="rId7"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39.jpeg"/><Relationship Id="rId4" Type="http://schemas.openxmlformats.org/officeDocument/2006/relationships/image" Target="../media/image1.pn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sv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jpeg"/><Relationship Id="rId11" Type="http://schemas.openxmlformats.org/officeDocument/2006/relationships/image" Target="../media/image3.png"/><Relationship Id="rId5" Type="http://schemas.openxmlformats.org/officeDocument/2006/relationships/image" Target="../media/image4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svg"/><Relationship Id="rId7" Type="http://schemas.openxmlformats.org/officeDocument/2006/relationships/image" Target="../media/image20.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sv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svg"/><Relationship Id="rId7" Type="http://schemas.openxmlformats.org/officeDocument/2006/relationships/image" Target="../media/image20.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6.sv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6.sv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8.svg"/><Relationship Id="rId7" Type="http://schemas.openxmlformats.org/officeDocument/2006/relationships/image" Target="../media/image15.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2.sv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103384" y="-1675084"/>
            <a:ext cx="6000534" cy="3567590"/>
          </a:xfrm>
          <a:custGeom>
            <a:avLst/>
            <a:gdLst/>
            <a:ahLst/>
            <a:cxnLst/>
            <a:rect l="l" t="t" r="r" b="b"/>
            <a:pathLst>
              <a:path w="6000534" h="3567590">
                <a:moveTo>
                  <a:pt x="0" y="0"/>
                </a:moveTo>
                <a:lnTo>
                  <a:pt x="6000534" y="0"/>
                </a:lnTo>
                <a:lnTo>
                  <a:pt x="6000534" y="3567591"/>
                </a:lnTo>
                <a:lnTo>
                  <a:pt x="0" y="35675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2542441" y="8591206"/>
            <a:ext cx="6000534" cy="3567590"/>
          </a:xfrm>
          <a:custGeom>
            <a:avLst/>
            <a:gdLst/>
            <a:ahLst/>
            <a:cxnLst/>
            <a:rect l="l" t="t" r="r" b="b"/>
            <a:pathLst>
              <a:path w="6000534" h="3567590">
                <a:moveTo>
                  <a:pt x="0" y="0"/>
                </a:moveTo>
                <a:lnTo>
                  <a:pt x="6000534" y="0"/>
                </a:lnTo>
                <a:lnTo>
                  <a:pt x="6000534" y="3567590"/>
                </a:lnTo>
                <a:lnTo>
                  <a:pt x="0" y="3567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741048" y="537816"/>
            <a:ext cx="6000534" cy="3567590"/>
          </a:xfrm>
          <a:custGeom>
            <a:avLst/>
            <a:gdLst/>
            <a:ahLst/>
            <a:cxnLst/>
            <a:rect l="l" t="t" r="r" b="b"/>
            <a:pathLst>
              <a:path w="6000534" h="3567590">
                <a:moveTo>
                  <a:pt x="0" y="0"/>
                </a:moveTo>
                <a:lnTo>
                  <a:pt x="6000534" y="0"/>
                </a:lnTo>
                <a:lnTo>
                  <a:pt x="6000534" y="3567590"/>
                </a:lnTo>
                <a:lnTo>
                  <a:pt x="0" y="3567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10800000">
            <a:off x="14180105" y="6181594"/>
            <a:ext cx="6000534" cy="3567590"/>
          </a:xfrm>
          <a:custGeom>
            <a:avLst/>
            <a:gdLst/>
            <a:ahLst/>
            <a:cxnLst/>
            <a:rect l="l" t="t" r="r" b="b"/>
            <a:pathLst>
              <a:path w="6000534" h="3567590">
                <a:moveTo>
                  <a:pt x="0" y="0"/>
                </a:moveTo>
                <a:lnTo>
                  <a:pt x="6000534" y="0"/>
                </a:lnTo>
                <a:lnTo>
                  <a:pt x="6000534" y="3567590"/>
                </a:lnTo>
                <a:lnTo>
                  <a:pt x="0" y="3567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904533" y="-494599"/>
            <a:ext cx="5081972" cy="3021463"/>
          </a:xfrm>
          <a:custGeom>
            <a:avLst/>
            <a:gdLst/>
            <a:ahLst/>
            <a:cxnLst/>
            <a:rect l="l" t="t" r="r" b="b"/>
            <a:pathLst>
              <a:path w="5081972" h="3021463">
                <a:moveTo>
                  <a:pt x="0" y="0"/>
                </a:moveTo>
                <a:lnTo>
                  <a:pt x="5081972" y="0"/>
                </a:lnTo>
                <a:lnTo>
                  <a:pt x="5081972" y="3021464"/>
                </a:lnTo>
                <a:lnTo>
                  <a:pt x="0" y="3021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275713" y="4625635"/>
            <a:ext cx="5081972" cy="3021463"/>
          </a:xfrm>
          <a:custGeom>
            <a:avLst/>
            <a:gdLst/>
            <a:ahLst/>
            <a:cxnLst/>
            <a:rect l="l" t="t" r="r" b="b"/>
            <a:pathLst>
              <a:path w="5081972" h="3021463">
                <a:moveTo>
                  <a:pt x="0" y="0"/>
                </a:moveTo>
                <a:lnTo>
                  <a:pt x="5081972" y="0"/>
                </a:lnTo>
                <a:lnTo>
                  <a:pt x="5081972" y="3021463"/>
                </a:lnTo>
                <a:lnTo>
                  <a:pt x="0" y="30214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a:off x="14960748" y="7760135"/>
            <a:ext cx="5081972" cy="3021463"/>
          </a:xfrm>
          <a:custGeom>
            <a:avLst/>
            <a:gdLst/>
            <a:ahLst/>
            <a:cxnLst/>
            <a:rect l="l" t="t" r="r" b="b"/>
            <a:pathLst>
              <a:path w="5081972" h="3021463">
                <a:moveTo>
                  <a:pt x="0" y="0"/>
                </a:moveTo>
                <a:lnTo>
                  <a:pt x="5081972" y="0"/>
                </a:lnTo>
                <a:lnTo>
                  <a:pt x="5081972" y="3021464"/>
                </a:lnTo>
                <a:lnTo>
                  <a:pt x="0" y="3021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0800000">
            <a:off x="16481741" y="2654155"/>
            <a:ext cx="5081972" cy="3021463"/>
          </a:xfrm>
          <a:custGeom>
            <a:avLst/>
            <a:gdLst/>
            <a:ahLst/>
            <a:cxnLst/>
            <a:rect l="l" t="t" r="r" b="b"/>
            <a:pathLst>
              <a:path w="5081972" h="3021463">
                <a:moveTo>
                  <a:pt x="0" y="0"/>
                </a:moveTo>
                <a:lnTo>
                  <a:pt x="5081972" y="0"/>
                </a:lnTo>
                <a:lnTo>
                  <a:pt x="5081972" y="3021464"/>
                </a:lnTo>
                <a:lnTo>
                  <a:pt x="0" y="30214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5531401" y="8402862"/>
            <a:ext cx="7225199" cy="700433"/>
            <a:chOff x="0" y="0"/>
            <a:chExt cx="1356880" cy="131540"/>
          </a:xfrm>
        </p:grpSpPr>
        <p:sp>
          <p:nvSpPr>
            <p:cNvPr id="11" name="Freeform 11"/>
            <p:cNvSpPr/>
            <p:nvPr/>
          </p:nvSpPr>
          <p:spPr>
            <a:xfrm>
              <a:off x="0" y="0"/>
              <a:ext cx="1356880" cy="131540"/>
            </a:xfrm>
            <a:custGeom>
              <a:avLst/>
              <a:gdLst/>
              <a:ahLst/>
              <a:cxnLst/>
              <a:rect l="l" t="t" r="r" b="b"/>
              <a:pathLst>
                <a:path w="1356880" h="131540">
                  <a:moveTo>
                    <a:pt x="65770" y="0"/>
                  </a:moveTo>
                  <a:lnTo>
                    <a:pt x="1291110" y="0"/>
                  </a:lnTo>
                  <a:cubicBezTo>
                    <a:pt x="1327434" y="0"/>
                    <a:pt x="1356880" y="29446"/>
                    <a:pt x="1356880" y="65770"/>
                  </a:cubicBezTo>
                  <a:lnTo>
                    <a:pt x="1356880" y="65770"/>
                  </a:lnTo>
                  <a:cubicBezTo>
                    <a:pt x="1356880" y="83213"/>
                    <a:pt x="1349951" y="99942"/>
                    <a:pt x="1337617" y="112276"/>
                  </a:cubicBezTo>
                  <a:cubicBezTo>
                    <a:pt x="1325283" y="124611"/>
                    <a:pt x="1308554" y="131540"/>
                    <a:pt x="1291110" y="131540"/>
                  </a:cubicBezTo>
                  <a:lnTo>
                    <a:pt x="65770" y="131540"/>
                  </a:lnTo>
                  <a:cubicBezTo>
                    <a:pt x="29446" y="131540"/>
                    <a:pt x="0" y="102094"/>
                    <a:pt x="0" y="65770"/>
                  </a:cubicBezTo>
                  <a:lnTo>
                    <a:pt x="0" y="65770"/>
                  </a:lnTo>
                  <a:cubicBezTo>
                    <a:pt x="0" y="29446"/>
                    <a:pt x="29446" y="0"/>
                    <a:pt x="65770" y="0"/>
                  </a:cubicBezTo>
                  <a:close/>
                </a:path>
              </a:pathLst>
            </a:custGeom>
            <a:solidFill>
              <a:srgbClr val="705643"/>
            </a:solidFill>
            <a:ln cap="rnd">
              <a:noFill/>
              <a:prstDash val="solid"/>
              <a:round/>
            </a:ln>
          </p:spPr>
        </p:sp>
        <p:sp>
          <p:nvSpPr>
            <p:cNvPr id="12" name="TextBox 12"/>
            <p:cNvSpPr txBox="1"/>
            <p:nvPr/>
          </p:nvSpPr>
          <p:spPr>
            <a:xfrm>
              <a:off x="0" y="-9525"/>
              <a:ext cx="1356880" cy="141065"/>
            </a:xfrm>
            <a:prstGeom prst="rect">
              <a:avLst/>
            </a:prstGeom>
          </p:spPr>
          <p:txBody>
            <a:bodyPr lIns="31918" tIns="31918" rIns="31918" bIns="31918" rtlCol="0" anchor="ctr"/>
            <a:lstStyle/>
            <a:p>
              <a:pPr algn="ctr">
                <a:lnSpc>
                  <a:spcPts val="1381"/>
                </a:lnSpc>
              </a:pPr>
              <a:endParaRPr/>
            </a:p>
          </p:txBody>
        </p:sp>
      </p:grpSp>
      <p:sp>
        <p:nvSpPr>
          <p:cNvPr id="13" name="Freeform 13"/>
          <p:cNvSpPr/>
          <p:nvPr/>
        </p:nvSpPr>
        <p:spPr>
          <a:xfrm>
            <a:off x="6847712" y="-238506"/>
            <a:ext cx="4592576" cy="5120234"/>
          </a:xfrm>
          <a:custGeom>
            <a:avLst/>
            <a:gdLst/>
            <a:ahLst/>
            <a:cxnLst/>
            <a:rect l="l" t="t" r="r" b="b"/>
            <a:pathLst>
              <a:path w="4592576" h="5120234">
                <a:moveTo>
                  <a:pt x="0" y="0"/>
                </a:moveTo>
                <a:lnTo>
                  <a:pt x="4592576" y="0"/>
                </a:lnTo>
                <a:lnTo>
                  <a:pt x="4592576" y="5120234"/>
                </a:lnTo>
                <a:lnTo>
                  <a:pt x="0" y="5120234"/>
                </a:lnTo>
                <a:lnTo>
                  <a:pt x="0" y="0"/>
                </a:lnTo>
                <a:close/>
              </a:path>
            </a:pathLst>
          </a:custGeom>
          <a:blipFill>
            <a:blip r:embed="rId4"/>
            <a:stretch>
              <a:fillRect/>
            </a:stretch>
          </a:blipFill>
        </p:spPr>
      </p:sp>
      <p:sp>
        <p:nvSpPr>
          <p:cNvPr id="14" name="TextBox 14"/>
          <p:cNvSpPr txBox="1"/>
          <p:nvPr/>
        </p:nvSpPr>
        <p:spPr>
          <a:xfrm>
            <a:off x="3949818" y="5257800"/>
            <a:ext cx="9253234" cy="2930938"/>
          </a:xfrm>
          <a:prstGeom prst="rect">
            <a:avLst/>
          </a:prstGeom>
        </p:spPr>
        <p:txBody>
          <a:bodyPr lIns="0" tIns="0" rIns="0" bIns="0" rtlCol="0" anchor="t">
            <a:spAutoFit/>
          </a:bodyPr>
          <a:lstStyle/>
          <a:p>
            <a:pPr algn="ctr">
              <a:lnSpc>
                <a:spcPts val="10534"/>
              </a:lnSpc>
            </a:pPr>
            <a:r>
              <a:rPr lang="en-US" sz="11206" b="1">
                <a:solidFill>
                  <a:srgbClr val="FFFFFF"/>
                </a:solidFill>
                <a:latin typeface="Codec Pro Bold"/>
                <a:ea typeface="Codec Pro Bold"/>
                <a:cs typeface="Codec Pro Bold"/>
                <a:sym typeface="Codec Pro Bold"/>
              </a:rPr>
              <a:t>Proyecto Hollow Mates</a:t>
            </a:r>
          </a:p>
        </p:txBody>
      </p:sp>
      <p:sp>
        <p:nvSpPr>
          <p:cNvPr id="15" name="TextBox 15"/>
          <p:cNvSpPr txBox="1"/>
          <p:nvPr/>
        </p:nvSpPr>
        <p:spPr>
          <a:xfrm>
            <a:off x="6521477" y="8605659"/>
            <a:ext cx="5245047" cy="405721"/>
          </a:xfrm>
          <a:prstGeom prst="rect">
            <a:avLst/>
          </a:prstGeom>
        </p:spPr>
        <p:txBody>
          <a:bodyPr lIns="0" tIns="0" rIns="0" bIns="0" rtlCol="0" anchor="t">
            <a:spAutoFit/>
          </a:bodyPr>
          <a:lstStyle/>
          <a:p>
            <a:pPr algn="ctr">
              <a:lnSpc>
                <a:spcPts val="2620"/>
              </a:lnSpc>
            </a:pPr>
            <a:r>
              <a:rPr lang="en-US" sz="2787" b="1" spc="78">
                <a:solidFill>
                  <a:srgbClr val="E4E5EC"/>
                </a:solidFill>
                <a:latin typeface="Codec Pro Bold"/>
                <a:ea typeface="Codec Pro Bold"/>
                <a:cs typeface="Codec Pro Bold"/>
                <a:sym typeface="Codec Pro Bold"/>
              </a:rPr>
              <a:t>PROPUESTA DE PROYECTO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7987705" y="0"/>
            <a:ext cx="10401374" cy="10401374"/>
          </a:xfrm>
          <a:custGeom>
            <a:avLst/>
            <a:gdLst/>
            <a:ahLst/>
            <a:cxnLst/>
            <a:rect l="l" t="t" r="r" b="b"/>
            <a:pathLst>
              <a:path w="10401374" h="10401374">
                <a:moveTo>
                  <a:pt x="0" y="0"/>
                </a:moveTo>
                <a:lnTo>
                  <a:pt x="10401374" y="0"/>
                </a:lnTo>
                <a:lnTo>
                  <a:pt x="10401374"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9536"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14315" y="479227"/>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00792" y="-422617"/>
            <a:ext cx="2362646" cy="1404701"/>
          </a:xfrm>
          <a:custGeom>
            <a:avLst/>
            <a:gdLst/>
            <a:ahLst/>
            <a:cxnLst/>
            <a:rect l="l" t="t" r="r" b="b"/>
            <a:pathLst>
              <a:path w="2362646" h="1404701">
                <a:moveTo>
                  <a:pt x="0" y="0"/>
                </a:moveTo>
                <a:lnTo>
                  <a:pt x="2362647" y="0"/>
                </a:lnTo>
                <a:lnTo>
                  <a:pt x="2362647"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V="1">
            <a:off x="-139536" y="9177967"/>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000792" y="9238143"/>
            <a:ext cx="2362646" cy="1404701"/>
          </a:xfrm>
          <a:custGeom>
            <a:avLst/>
            <a:gdLst/>
            <a:ahLst/>
            <a:cxnLst/>
            <a:rect l="l" t="t" r="r" b="b"/>
            <a:pathLst>
              <a:path w="2362646" h="1404701">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18469" y="1747337"/>
            <a:ext cx="670403" cy="703667"/>
          </a:xfrm>
          <a:custGeom>
            <a:avLst/>
            <a:gdLst/>
            <a:ahLst/>
            <a:cxnLst/>
            <a:rect l="l" t="t" r="r" b="b"/>
            <a:pathLst>
              <a:path w="670403" h="703667">
                <a:moveTo>
                  <a:pt x="0" y="0"/>
                </a:moveTo>
                <a:lnTo>
                  <a:pt x="670403" y="0"/>
                </a:lnTo>
                <a:lnTo>
                  <a:pt x="670403" y="703667"/>
                </a:lnTo>
                <a:lnTo>
                  <a:pt x="0" y="7036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255310" y="1079226"/>
            <a:ext cx="1230412" cy="1371778"/>
          </a:xfrm>
          <a:custGeom>
            <a:avLst/>
            <a:gdLst/>
            <a:ahLst/>
            <a:cxnLst/>
            <a:rect l="l" t="t" r="r" b="b"/>
            <a:pathLst>
              <a:path w="1230412" h="1371778">
                <a:moveTo>
                  <a:pt x="0" y="0"/>
                </a:moveTo>
                <a:lnTo>
                  <a:pt x="1230412" y="0"/>
                </a:lnTo>
                <a:lnTo>
                  <a:pt x="1230412" y="1371778"/>
                </a:lnTo>
                <a:lnTo>
                  <a:pt x="0" y="1371778"/>
                </a:lnTo>
                <a:lnTo>
                  <a:pt x="0" y="0"/>
                </a:lnTo>
                <a:close/>
              </a:path>
            </a:pathLst>
          </a:custGeom>
          <a:blipFill>
            <a:blip r:embed="rId8"/>
            <a:stretch>
              <a:fillRect/>
            </a:stretch>
          </a:blipFill>
        </p:spPr>
      </p:sp>
      <p:sp>
        <p:nvSpPr>
          <p:cNvPr id="10" name="Freeform 10"/>
          <p:cNvSpPr/>
          <p:nvPr/>
        </p:nvSpPr>
        <p:spPr>
          <a:xfrm>
            <a:off x="8804959" y="4497247"/>
            <a:ext cx="8766866" cy="5242586"/>
          </a:xfrm>
          <a:custGeom>
            <a:avLst/>
            <a:gdLst/>
            <a:ahLst/>
            <a:cxnLst/>
            <a:rect l="l" t="t" r="r" b="b"/>
            <a:pathLst>
              <a:path w="8766866" h="5242586">
                <a:moveTo>
                  <a:pt x="0" y="0"/>
                </a:moveTo>
                <a:lnTo>
                  <a:pt x="8766866" y="0"/>
                </a:lnTo>
                <a:lnTo>
                  <a:pt x="8766866" y="5242586"/>
                </a:lnTo>
                <a:lnTo>
                  <a:pt x="0" y="5242586"/>
                </a:lnTo>
                <a:lnTo>
                  <a:pt x="0" y="0"/>
                </a:lnTo>
                <a:close/>
              </a:path>
            </a:pathLst>
          </a:custGeom>
          <a:blipFill>
            <a:blip r:embed="rId9"/>
            <a:stretch>
              <a:fillRect/>
            </a:stretch>
          </a:blipFill>
        </p:spPr>
      </p:sp>
      <p:sp>
        <p:nvSpPr>
          <p:cNvPr id="11" name="Freeform 11"/>
          <p:cNvSpPr/>
          <p:nvPr/>
        </p:nvSpPr>
        <p:spPr>
          <a:xfrm>
            <a:off x="11687204" y="854741"/>
            <a:ext cx="3002376" cy="3192527"/>
          </a:xfrm>
          <a:custGeom>
            <a:avLst/>
            <a:gdLst/>
            <a:ahLst/>
            <a:cxnLst/>
            <a:rect l="l" t="t" r="r" b="b"/>
            <a:pathLst>
              <a:path w="3002376" h="3192527">
                <a:moveTo>
                  <a:pt x="0" y="0"/>
                </a:moveTo>
                <a:lnTo>
                  <a:pt x="3002376" y="0"/>
                </a:lnTo>
                <a:lnTo>
                  <a:pt x="3002376" y="3192527"/>
                </a:lnTo>
                <a:lnTo>
                  <a:pt x="0" y="3192527"/>
                </a:lnTo>
                <a:lnTo>
                  <a:pt x="0" y="0"/>
                </a:lnTo>
                <a:close/>
              </a:path>
            </a:pathLst>
          </a:custGeom>
          <a:blipFill>
            <a:blip r:embed="rId10"/>
            <a:stretch>
              <a:fillRect/>
            </a:stretch>
          </a:blipFill>
        </p:spPr>
      </p:sp>
      <p:sp>
        <p:nvSpPr>
          <p:cNvPr id="12" name="TextBox 12"/>
          <p:cNvSpPr txBox="1"/>
          <p:nvPr/>
        </p:nvSpPr>
        <p:spPr>
          <a:xfrm>
            <a:off x="2027843" y="2337230"/>
            <a:ext cx="4936384" cy="925703"/>
          </a:xfrm>
          <a:prstGeom prst="rect">
            <a:avLst/>
          </a:prstGeom>
        </p:spPr>
        <p:txBody>
          <a:bodyPr lIns="0" tIns="0" rIns="0" bIns="0" rtlCol="0" anchor="t">
            <a:spAutoFit/>
          </a:bodyPr>
          <a:lstStyle/>
          <a:p>
            <a:pPr algn="l">
              <a:lnSpc>
                <a:spcPts val="6015"/>
              </a:lnSpc>
            </a:pPr>
            <a:r>
              <a:rPr lang="en-US" sz="6399" b="1">
                <a:solidFill>
                  <a:srgbClr val="15193E"/>
                </a:solidFill>
                <a:latin typeface="Codec Pro Ultra-Bold"/>
                <a:ea typeface="Codec Pro Ultra-Bold"/>
                <a:cs typeface="Codec Pro Ultra-Bold"/>
                <a:sym typeface="Codec Pro Ultra-Bold"/>
              </a:rPr>
              <a:t>TOPOLOGÍA</a:t>
            </a:r>
          </a:p>
        </p:txBody>
      </p:sp>
      <p:sp>
        <p:nvSpPr>
          <p:cNvPr id="13" name="TextBox 13"/>
          <p:cNvSpPr txBox="1"/>
          <p:nvPr/>
        </p:nvSpPr>
        <p:spPr>
          <a:xfrm>
            <a:off x="1618469" y="3396283"/>
            <a:ext cx="5450333" cy="5705475"/>
          </a:xfrm>
          <a:prstGeom prst="rect">
            <a:avLst/>
          </a:prstGeom>
        </p:spPr>
        <p:txBody>
          <a:bodyPr lIns="0" tIns="0" rIns="0" bIns="0" rtlCol="0" anchor="t">
            <a:spAutoFit/>
          </a:bodyPr>
          <a:lstStyle/>
          <a:p>
            <a:pPr algn="l">
              <a:lnSpc>
                <a:spcPts val="2639"/>
              </a:lnSpc>
            </a:pPr>
            <a:r>
              <a:rPr lang="en-US" sz="2199">
                <a:solidFill>
                  <a:srgbClr val="15193E"/>
                </a:solidFill>
                <a:latin typeface="Codec Pro"/>
                <a:ea typeface="Codec Pro"/>
                <a:cs typeface="Codec Pro"/>
                <a:sym typeface="Codec Pro"/>
              </a:rPr>
              <a:t>En este apartado explicaremos cómo están organizados los componentes del sistema, tanto a nivel lógico como físico, y cómo interactúan entre sí.</a:t>
            </a:r>
          </a:p>
          <a:p>
            <a:pPr algn="l">
              <a:lnSpc>
                <a:spcPts val="2639"/>
              </a:lnSpc>
            </a:pPr>
            <a:endParaRPr lang="en-US" sz="2199">
              <a:solidFill>
                <a:srgbClr val="15193E"/>
              </a:solidFill>
              <a:latin typeface="Codec Pro"/>
              <a:ea typeface="Codec Pro"/>
              <a:cs typeface="Codec Pro"/>
              <a:sym typeface="Codec Pro"/>
            </a:endParaRPr>
          </a:p>
          <a:p>
            <a:pPr algn="l">
              <a:lnSpc>
                <a:spcPts val="2639"/>
              </a:lnSpc>
            </a:pPr>
            <a:r>
              <a:rPr lang="en-US" sz="2199">
                <a:solidFill>
                  <a:srgbClr val="15193E"/>
                </a:solidFill>
                <a:latin typeface="Codec Pro"/>
                <a:ea typeface="Codec Pro"/>
                <a:cs typeface="Codec Pro"/>
                <a:sym typeface="Codec Pro"/>
              </a:rPr>
              <a:t>Basándonos en el modelo 4 + 1 creamos 5 diagramas que cubrieran estas vistas:</a:t>
            </a:r>
          </a:p>
          <a:p>
            <a:pPr algn="l">
              <a:lnSpc>
                <a:spcPts val="2639"/>
              </a:lnSpc>
            </a:pPr>
            <a:endParaRPr lang="en-US" sz="2199">
              <a:solidFill>
                <a:srgbClr val="15193E"/>
              </a:solidFill>
              <a:latin typeface="Codec Pro"/>
              <a:ea typeface="Codec Pro"/>
              <a:cs typeface="Codec Pro"/>
              <a:sym typeface="Codec Pro"/>
            </a:endParaRPr>
          </a:p>
          <a:p>
            <a:pPr marL="474979" lvl="1" indent="-237490" algn="l">
              <a:lnSpc>
                <a:spcPts val="2639"/>
              </a:lnSpc>
              <a:buFont typeface="Arial"/>
              <a:buChar char="•"/>
            </a:pPr>
            <a:r>
              <a:rPr lang="en-US" sz="2199">
                <a:solidFill>
                  <a:srgbClr val="15193E"/>
                </a:solidFill>
                <a:latin typeface="Codec Pro"/>
                <a:ea typeface="Codec Pro"/>
                <a:cs typeface="Codec Pro"/>
                <a:sym typeface="Codec Pro"/>
              </a:rPr>
              <a:t>Diagrama de componentes por capas</a:t>
            </a:r>
          </a:p>
          <a:p>
            <a:pPr marL="474979" lvl="1" indent="-237490" algn="l">
              <a:lnSpc>
                <a:spcPts val="2639"/>
              </a:lnSpc>
              <a:buFont typeface="Arial"/>
              <a:buChar char="•"/>
            </a:pPr>
            <a:r>
              <a:rPr lang="en-US" sz="2199">
                <a:solidFill>
                  <a:srgbClr val="15193E"/>
                </a:solidFill>
                <a:latin typeface="Codec Pro"/>
                <a:ea typeface="Codec Pro"/>
                <a:cs typeface="Codec Pro"/>
                <a:sym typeface="Codec Pro"/>
              </a:rPr>
              <a:t>Diagrama de casos de uso</a:t>
            </a:r>
          </a:p>
          <a:p>
            <a:pPr marL="474979" lvl="1" indent="-237490" algn="l">
              <a:lnSpc>
                <a:spcPts val="2639"/>
              </a:lnSpc>
              <a:buFont typeface="Arial"/>
              <a:buChar char="•"/>
            </a:pPr>
            <a:r>
              <a:rPr lang="en-US" sz="2199">
                <a:solidFill>
                  <a:srgbClr val="15193E"/>
                </a:solidFill>
                <a:latin typeface="Codec Pro"/>
                <a:ea typeface="Codec Pro"/>
                <a:cs typeface="Codec Pro"/>
                <a:sym typeface="Codec Pro"/>
              </a:rPr>
              <a:t>Diagrama de clases</a:t>
            </a:r>
          </a:p>
          <a:p>
            <a:pPr marL="474979" lvl="1" indent="-237490" algn="l">
              <a:lnSpc>
                <a:spcPts val="2639"/>
              </a:lnSpc>
              <a:buFont typeface="Arial"/>
              <a:buChar char="•"/>
            </a:pPr>
            <a:r>
              <a:rPr lang="en-US" sz="2199">
                <a:solidFill>
                  <a:srgbClr val="15193E"/>
                </a:solidFill>
                <a:latin typeface="Codec Pro"/>
                <a:ea typeface="Codec Pro"/>
                <a:cs typeface="Codec Pro"/>
                <a:sym typeface="Codec Pro"/>
              </a:rPr>
              <a:t>Diagrama de despliegue</a:t>
            </a:r>
          </a:p>
          <a:p>
            <a:pPr marL="474979" lvl="1" indent="-237490" algn="l">
              <a:lnSpc>
                <a:spcPts val="2639"/>
              </a:lnSpc>
              <a:buFont typeface="Arial"/>
              <a:buChar char="•"/>
            </a:pPr>
            <a:r>
              <a:rPr lang="en-US" sz="2199">
                <a:solidFill>
                  <a:srgbClr val="15193E"/>
                </a:solidFill>
                <a:latin typeface="Codec Pro"/>
                <a:ea typeface="Codec Pro"/>
                <a:cs typeface="Codec Pro"/>
                <a:sym typeface="Codec Pro"/>
              </a:rPr>
              <a:t>Diagrama de actividad</a:t>
            </a:r>
          </a:p>
          <a:p>
            <a:pPr algn="l">
              <a:lnSpc>
                <a:spcPts val="2639"/>
              </a:lnSpc>
            </a:pPr>
            <a:endParaRPr lang="en-US" sz="2199">
              <a:solidFill>
                <a:srgbClr val="15193E"/>
              </a:solidFill>
              <a:latin typeface="Codec Pro"/>
              <a:ea typeface="Codec Pro"/>
              <a:cs typeface="Codec Pro"/>
              <a:sym typeface="Codec Pro"/>
            </a:endParaRPr>
          </a:p>
          <a:p>
            <a:pPr algn="l">
              <a:lnSpc>
                <a:spcPts val="2639"/>
              </a:lnSpc>
            </a:pPr>
            <a:r>
              <a:rPr lang="en-US" sz="2199">
                <a:solidFill>
                  <a:srgbClr val="15193E"/>
                </a:solidFill>
                <a:latin typeface="Codec Pro"/>
                <a:ea typeface="Codec Pro"/>
                <a:cs typeface="Codec Pro"/>
                <a:sym typeface="Codec Pro"/>
              </a:rPr>
              <a:t>Los diagramas se crearon basados en los estándares UML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10720624" y="0"/>
            <a:ext cx="7668455" cy="10401374"/>
          </a:xfrm>
          <a:custGeom>
            <a:avLst/>
            <a:gdLst/>
            <a:ahLst/>
            <a:cxnLst/>
            <a:rect l="l" t="t" r="r" b="b"/>
            <a:pathLst>
              <a:path w="7668455" h="10401374">
                <a:moveTo>
                  <a:pt x="0" y="0"/>
                </a:moveTo>
                <a:lnTo>
                  <a:pt x="7668455" y="0"/>
                </a:lnTo>
                <a:lnTo>
                  <a:pt x="7668455"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r="-35638"/>
            </a:stretch>
          </a:blipFill>
        </p:spPr>
      </p:sp>
      <p:sp>
        <p:nvSpPr>
          <p:cNvPr id="3" name="Freeform 3"/>
          <p:cNvSpPr/>
          <p:nvPr/>
        </p:nvSpPr>
        <p:spPr>
          <a:xfrm>
            <a:off x="-139536"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14315" y="479227"/>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00792" y="-422617"/>
            <a:ext cx="2362646" cy="1404701"/>
          </a:xfrm>
          <a:custGeom>
            <a:avLst/>
            <a:gdLst/>
            <a:ahLst/>
            <a:cxnLst/>
            <a:rect l="l" t="t" r="r" b="b"/>
            <a:pathLst>
              <a:path w="2362646" h="1404701">
                <a:moveTo>
                  <a:pt x="0" y="0"/>
                </a:moveTo>
                <a:lnTo>
                  <a:pt x="2362647" y="0"/>
                </a:lnTo>
                <a:lnTo>
                  <a:pt x="2362647"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V="1">
            <a:off x="-139536" y="9177967"/>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214315" y="8234368"/>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V="1">
            <a:off x="-1000792" y="9238143"/>
            <a:ext cx="2362646" cy="1404701"/>
          </a:xfrm>
          <a:custGeom>
            <a:avLst/>
            <a:gdLst/>
            <a:ahLst/>
            <a:cxnLst/>
            <a:rect l="l" t="t" r="r" b="b"/>
            <a:pathLst>
              <a:path w="2362646" h="1404701">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0936043" y="0"/>
            <a:ext cx="7138718" cy="10287000"/>
            <a:chOff x="0" y="0"/>
            <a:chExt cx="1880156" cy="2709333"/>
          </a:xfrm>
        </p:grpSpPr>
        <p:sp>
          <p:nvSpPr>
            <p:cNvPr id="10" name="Freeform 10"/>
            <p:cNvSpPr/>
            <p:nvPr/>
          </p:nvSpPr>
          <p:spPr>
            <a:xfrm>
              <a:off x="0" y="0"/>
              <a:ext cx="1880156" cy="2709333"/>
            </a:xfrm>
            <a:custGeom>
              <a:avLst/>
              <a:gdLst/>
              <a:ahLst/>
              <a:cxnLst/>
              <a:rect l="l" t="t" r="r" b="b"/>
              <a:pathLst>
                <a:path w="1880156" h="2709333">
                  <a:moveTo>
                    <a:pt x="55309" y="0"/>
                  </a:moveTo>
                  <a:lnTo>
                    <a:pt x="1824847" y="0"/>
                  </a:lnTo>
                  <a:cubicBezTo>
                    <a:pt x="1855393" y="0"/>
                    <a:pt x="1880156" y="24763"/>
                    <a:pt x="1880156" y="55309"/>
                  </a:cubicBezTo>
                  <a:lnTo>
                    <a:pt x="1880156" y="2654024"/>
                  </a:lnTo>
                  <a:cubicBezTo>
                    <a:pt x="1880156" y="2684570"/>
                    <a:pt x="1855393" y="2709333"/>
                    <a:pt x="1824847" y="2709333"/>
                  </a:cubicBezTo>
                  <a:lnTo>
                    <a:pt x="55309" y="2709333"/>
                  </a:lnTo>
                  <a:cubicBezTo>
                    <a:pt x="24763" y="2709333"/>
                    <a:pt x="0" y="2684570"/>
                    <a:pt x="0" y="2654024"/>
                  </a:cubicBezTo>
                  <a:lnTo>
                    <a:pt x="0" y="55309"/>
                  </a:lnTo>
                  <a:cubicBezTo>
                    <a:pt x="0" y="24763"/>
                    <a:pt x="24763" y="0"/>
                    <a:pt x="55309" y="0"/>
                  </a:cubicBezTo>
                  <a:close/>
                </a:path>
              </a:pathLst>
            </a:custGeom>
            <a:solidFill>
              <a:srgbClr val="474747"/>
            </a:solidFill>
          </p:spPr>
        </p:sp>
        <p:sp>
          <p:nvSpPr>
            <p:cNvPr id="11" name="TextBox 11"/>
            <p:cNvSpPr txBox="1"/>
            <p:nvPr/>
          </p:nvSpPr>
          <p:spPr>
            <a:xfrm>
              <a:off x="0" y="-38100"/>
              <a:ext cx="1880156" cy="27474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1323152" y="94177"/>
            <a:ext cx="6463399" cy="10144073"/>
          </a:xfrm>
          <a:custGeom>
            <a:avLst/>
            <a:gdLst/>
            <a:ahLst/>
            <a:cxnLst/>
            <a:rect l="l" t="t" r="r" b="b"/>
            <a:pathLst>
              <a:path w="6463399" h="10144073">
                <a:moveTo>
                  <a:pt x="0" y="0"/>
                </a:moveTo>
                <a:lnTo>
                  <a:pt x="6463399" y="0"/>
                </a:lnTo>
                <a:lnTo>
                  <a:pt x="6463399" y="10144073"/>
                </a:lnTo>
                <a:lnTo>
                  <a:pt x="0" y="10144073"/>
                </a:lnTo>
                <a:lnTo>
                  <a:pt x="0" y="0"/>
                </a:lnTo>
                <a:close/>
              </a:path>
            </a:pathLst>
          </a:custGeom>
          <a:blipFill>
            <a:blip r:embed="rId6"/>
            <a:stretch>
              <a:fillRect l="-1301" r="-1301"/>
            </a:stretch>
          </a:blipFill>
        </p:spPr>
      </p:sp>
      <p:sp>
        <p:nvSpPr>
          <p:cNvPr id="13" name="TextBox 13"/>
          <p:cNvSpPr txBox="1"/>
          <p:nvPr/>
        </p:nvSpPr>
        <p:spPr>
          <a:xfrm>
            <a:off x="3923188" y="1076325"/>
            <a:ext cx="4906505" cy="925703"/>
          </a:xfrm>
          <a:prstGeom prst="rect">
            <a:avLst/>
          </a:prstGeom>
        </p:spPr>
        <p:txBody>
          <a:bodyPr lIns="0" tIns="0" rIns="0" bIns="0" rtlCol="0" anchor="t">
            <a:spAutoFit/>
          </a:bodyPr>
          <a:lstStyle/>
          <a:p>
            <a:pPr algn="l">
              <a:lnSpc>
                <a:spcPts val="6015"/>
              </a:lnSpc>
            </a:pPr>
            <a:r>
              <a:rPr lang="en-US" sz="6399" b="1">
                <a:solidFill>
                  <a:srgbClr val="15193E"/>
                </a:solidFill>
                <a:latin typeface="Codec Pro Ultra-Bold"/>
                <a:ea typeface="Codec Pro Ultra-Bold"/>
                <a:cs typeface="Codec Pro Ultra-Bold"/>
                <a:sym typeface="Codec Pro Ultra-Bold"/>
              </a:rPr>
              <a:t>TOPOLOGÍA </a:t>
            </a:r>
          </a:p>
        </p:txBody>
      </p:sp>
      <p:sp>
        <p:nvSpPr>
          <p:cNvPr id="14" name="TextBox 14"/>
          <p:cNvSpPr txBox="1"/>
          <p:nvPr/>
        </p:nvSpPr>
        <p:spPr>
          <a:xfrm>
            <a:off x="1575378" y="3720754"/>
            <a:ext cx="6702926" cy="6010275"/>
          </a:xfrm>
          <a:prstGeom prst="rect">
            <a:avLst/>
          </a:prstGeom>
        </p:spPr>
        <p:txBody>
          <a:bodyPr lIns="0" tIns="0" rIns="0" bIns="0" rtlCol="0" anchor="t">
            <a:spAutoFit/>
          </a:bodyPr>
          <a:lstStyle/>
          <a:p>
            <a:pPr algn="l">
              <a:lnSpc>
                <a:spcPts val="2520"/>
              </a:lnSpc>
            </a:pPr>
            <a:r>
              <a:rPr lang="en-US" sz="2100">
                <a:solidFill>
                  <a:srgbClr val="15193E"/>
                </a:solidFill>
                <a:latin typeface="Codec Pro"/>
                <a:ea typeface="Codec Pro"/>
                <a:cs typeface="Codec Pro"/>
                <a:sym typeface="Codec Pro"/>
              </a:rPr>
              <a:t>Este modelo permite representar de manera visual las la implementación sistema. Contamos con 2 tipos de vistas diferentes:</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Vistas de usuarios</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Vistas de administración y Moderación</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r>
              <a:rPr lang="en-US" sz="2100">
                <a:solidFill>
                  <a:srgbClr val="15193E"/>
                </a:solidFill>
                <a:latin typeface="Codec Pro"/>
                <a:ea typeface="Codec Pro"/>
                <a:cs typeface="Codec Pro"/>
                <a:sym typeface="Codec Pro"/>
              </a:rPr>
              <a:t>Podemos apreciar que cada vista posee sus componentes únicos.</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r>
              <a:rPr lang="en-US" sz="2100">
                <a:solidFill>
                  <a:srgbClr val="15193E"/>
                </a:solidFill>
                <a:latin typeface="Codec Pro"/>
                <a:ea typeface="Codec Pro"/>
                <a:cs typeface="Codec Pro"/>
                <a:sym typeface="Codec Pro"/>
              </a:rPr>
              <a:t>La lógica del negocio se almacenará en una base de datos PostgreSQL. También esta vinculada y usa los servicios de : </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Supabase SaaS alojado en AWS</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Amazon RDS</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EAS Expo Application Services</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endParaRPr lang="en-US" sz="2100">
              <a:solidFill>
                <a:srgbClr val="15193E"/>
              </a:solidFill>
              <a:latin typeface="Codec Pro"/>
              <a:ea typeface="Codec Pro"/>
              <a:cs typeface="Codec Pro"/>
              <a:sym typeface="Codec Pro"/>
            </a:endParaRPr>
          </a:p>
        </p:txBody>
      </p:sp>
      <p:sp>
        <p:nvSpPr>
          <p:cNvPr id="15" name="TextBox 15"/>
          <p:cNvSpPr txBox="1"/>
          <p:nvPr/>
        </p:nvSpPr>
        <p:spPr>
          <a:xfrm>
            <a:off x="1607463" y="2778165"/>
            <a:ext cx="6638757" cy="717551"/>
          </a:xfrm>
          <a:prstGeom prst="rect">
            <a:avLst/>
          </a:prstGeom>
        </p:spPr>
        <p:txBody>
          <a:bodyPr lIns="0" tIns="0" rIns="0" bIns="0" rtlCol="0" anchor="t">
            <a:spAutoFit/>
          </a:bodyPr>
          <a:lstStyle/>
          <a:p>
            <a:pPr algn="l">
              <a:lnSpc>
                <a:spcPts val="4700"/>
              </a:lnSpc>
            </a:pPr>
            <a:r>
              <a:rPr lang="en-US" sz="5000" b="1">
                <a:solidFill>
                  <a:srgbClr val="FFB02C"/>
                </a:solidFill>
                <a:latin typeface="Codec Pro Ultra-Bold"/>
                <a:ea typeface="Codec Pro Ultra-Bold"/>
                <a:cs typeface="Codec Pro Ultra-Bold"/>
                <a:sym typeface="Codec Pro Ultra-Bold"/>
              </a:rPr>
              <a:t>MODELO POR CAPAS </a:t>
            </a:r>
          </a:p>
        </p:txBody>
      </p:sp>
      <p:sp>
        <p:nvSpPr>
          <p:cNvPr id="16" name="Freeform 16"/>
          <p:cNvSpPr/>
          <p:nvPr/>
        </p:nvSpPr>
        <p:spPr>
          <a:xfrm>
            <a:off x="1255310" y="1028700"/>
            <a:ext cx="1230412" cy="1371778"/>
          </a:xfrm>
          <a:custGeom>
            <a:avLst/>
            <a:gdLst/>
            <a:ahLst/>
            <a:cxnLst/>
            <a:rect l="l" t="t" r="r" b="b"/>
            <a:pathLst>
              <a:path w="1230412" h="1371778">
                <a:moveTo>
                  <a:pt x="0" y="0"/>
                </a:moveTo>
                <a:lnTo>
                  <a:pt x="1230412" y="0"/>
                </a:lnTo>
                <a:lnTo>
                  <a:pt x="1230412" y="1371778"/>
                </a:lnTo>
                <a:lnTo>
                  <a:pt x="0" y="1371778"/>
                </a:lnTo>
                <a:lnTo>
                  <a:pt x="0" y="0"/>
                </a:lnTo>
                <a:close/>
              </a:path>
            </a:pathLst>
          </a:custGeom>
          <a:blipFill>
            <a:blip r:embed="rId7"/>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rot="-10800000">
            <a:off x="14785641" y="9752406"/>
            <a:ext cx="2789693" cy="1658599"/>
          </a:xfrm>
          <a:custGeom>
            <a:avLst/>
            <a:gdLst/>
            <a:ahLst/>
            <a:cxnLst/>
            <a:rect l="l" t="t" r="r" b="b"/>
            <a:pathLst>
              <a:path w="2789693" h="1658599">
                <a:moveTo>
                  <a:pt x="0" y="0"/>
                </a:moveTo>
                <a:lnTo>
                  <a:pt x="2789692" y="0"/>
                </a:lnTo>
                <a:lnTo>
                  <a:pt x="2789692"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5860419" y="8723613"/>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0800000">
            <a:off x="16073943" y="9879355"/>
            <a:ext cx="2362646" cy="1404701"/>
          </a:xfrm>
          <a:custGeom>
            <a:avLst/>
            <a:gdLst/>
            <a:ahLst/>
            <a:cxnLst/>
            <a:rect l="l" t="t" r="r" b="b"/>
            <a:pathLst>
              <a:path w="2362646" h="1404701">
                <a:moveTo>
                  <a:pt x="0" y="0"/>
                </a:moveTo>
                <a:lnTo>
                  <a:pt x="2362646" y="0"/>
                </a:lnTo>
                <a:lnTo>
                  <a:pt x="2362646"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V="1">
            <a:off x="17148721" y="751533"/>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V="1">
            <a:off x="16073943" y="-192067"/>
            <a:ext cx="2789693" cy="1658599"/>
          </a:xfrm>
          <a:custGeom>
            <a:avLst/>
            <a:gdLst/>
            <a:ahLst/>
            <a:cxnLst/>
            <a:rect l="l" t="t" r="r" b="b"/>
            <a:pathLst>
              <a:path w="2789693" h="1658599">
                <a:moveTo>
                  <a:pt x="0" y="1658600"/>
                </a:moveTo>
                <a:lnTo>
                  <a:pt x="2789692" y="1658600"/>
                </a:lnTo>
                <a:lnTo>
                  <a:pt x="2789692" y="0"/>
                </a:lnTo>
                <a:lnTo>
                  <a:pt x="0" y="0"/>
                </a:lnTo>
                <a:lnTo>
                  <a:pt x="0" y="16586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flipV="1">
            <a:off x="16287466" y="811709"/>
            <a:ext cx="2362646" cy="1404701"/>
          </a:xfrm>
          <a:custGeom>
            <a:avLst/>
            <a:gdLst/>
            <a:ahLst/>
            <a:cxnLst/>
            <a:rect l="l" t="t" r="r" b="b"/>
            <a:pathLst>
              <a:path w="2362646" h="1404701">
                <a:moveTo>
                  <a:pt x="0" y="1404701"/>
                </a:moveTo>
                <a:lnTo>
                  <a:pt x="2362646" y="1404701"/>
                </a:lnTo>
                <a:lnTo>
                  <a:pt x="2362646" y="0"/>
                </a:lnTo>
                <a:lnTo>
                  <a:pt x="0" y="0"/>
                </a:lnTo>
                <a:lnTo>
                  <a:pt x="0" y="1404701"/>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377795" y="-398383"/>
            <a:ext cx="9521795" cy="11682439"/>
            <a:chOff x="0" y="0"/>
            <a:chExt cx="2507798" cy="3076856"/>
          </a:xfrm>
        </p:grpSpPr>
        <p:sp>
          <p:nvSpPr>
            <p:cNvPr id="9" name="Freeform 9"/>
            <p:cNvSpPr/>
            <p:nvPr/>
          </p:nvSpPr>
          <p:spPr>
            <a:xfrm>
              <a:off x="0" y="0"/>
              <a:ext cx="2507798" cy="3076856"/>
            </a:xfrm>
            <a:custGeom>
              <a:avLst/>
              <a:gdLst/>
              <a:ahLst/>
              <a:cxnLst/>
              <a:rect l="l" t="t" r="r" b="b"/>
              <a:pathLst>
                <a:path w="2507798" h="3076856">
                  <a:moveTo>
                    <a:pt x="41467" y="0"/>
                  </a:moveTo>
                  <a:lnTo>
                    <a:pt x="2466331" y="0"/>
                  </a:lnTo>
                  <a:cubicBezTo>
                    <a:pt x="2477329" y="0"/>
                    <a:pt x="2487876" y="4369"/>
                    <a:pt x="2495652" y="12145"/>
                  </a:cubicBezTo>
                  <a:cubicBezTo>
                    <a:pt x="2503429" y="19922"/>
                    <a:pt x="2507798" y="30469"/>
                    <a:pt x="2507798" y="41467"/>
                  </a:cubicBezTo>
                  <a:lnTo>
                    <a:pt x="2507798" y="3035390"/>
                  </a:lnTo>
                  <a:cubicBezTo>
                    <a:pt x="2507798" y="3046387"/>
                    <a:pt x="2503429" y="3056935"/>
                    <a:pt x="2495652" y="3064711"/>
                  </a:cubicBezTo>
                  <a:cubicBezTo>
                    <a:pt x="2487876" y="3072488"/>
                    <a:pt x="2477329" y="3076856"/>
                    <a:pt x="2466331" y="3076856"/>
                  </a:cubicBezTo>
                  <a:lnTo>
                    <a:pt x="41467" y="3076856"/>
                  </a:lnTo>
                  <a:cubicBezTo>
                    <a:pt x="30469" y="3076856"/>
                    <a:pt x="19922" y="3072488"/>
                    <a:pt x="12145" y="3064711"/>
                  </a:cubicBezTo>
                  <a:cubicBezTo>
                    <a:pt x="4369" y="3056935"/>
                    <a:pt x="0" y="3046387"/>
                    <a:pt x="0" y="3035390"/>
                  </a:cubicBezTo>
                  <a:lnTo>
                    <a:pt x="0" y="41467"/>
                  </a:lnTo>
                  <a:cubicBezTo>
                    <a:pt x="0" y="30469"/>
                    <a:pt x="4369" y="19922"/>
                    <a:pt x="12145" y="12145"/>
                  </a:cubicBezTo>
                  <a:cubicBezTo>
                    <a:pt x="19922" y="4369"/>
                    <a:pt x="30469" y="0"/>
                    <a:pt x="41467" y="0"/>
                  </a:cubicBezTo>
                  <a:close/>
                </a:path>
              </a:pathLst>
            </a:custGeom>
            <a:gradFill rotWithShape="1">
              <a:gsLst>
                <a:gs pos="0">
                  <a:srgbClr val="000000">
                    <a:alpha val="100000"/>
                  </a:srgbClr>
                </a:gs>
                <a:gs pos="100000">
                  <a:srgbClr val="B27943">
                    <a:alpha val="100000"/>
                  </a:srgbClr>
                </a:gs>
              </a:gsLst>
              <a:lin ang="2700000"/>
            </a:gradFill>
          </p:spPr>
        </p:sp>
        <p:sp>
          <p:nvSpPr>
            <p:cNvPr id="10" name="TextBox 10"/>
            <p:cNvSpPr txBox="1"/>
            <p:nvPr/>
          </p:nvSpPr>
          <p:spPr>
            <a:xfrm>
              <a:off x="0" y="-38100"/>
              <a:ext cx="2507798" cy="3114956"/>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5057054" y="8392925"/>
            <a:ext cx="1230412" cy="1371778"/>
          </a:xfrm>
          <a:custGeom>
            <a:avLst/>
            <a:gdLst/>
            <a:ahLst/>
            <a:cxnLst/>
            <a:rect l="l" t="t" r="r" b="b"/>
            <a:pathLst>
              <a:path w="1230412" h="1371778">
                <a:moveTo>
                  <a:pt x="0" y="0"/>
                </a:moveTo>
                <a:lnTo>
                  <a:pt x="1230412" y="0"/>
                </a:lnTo>
                <a:lnTo>
                  <a:pt x="1230412" y="1371778"/>
                </a:lnTo>
                <a:lnTo>
                  <a:pt x="0" y="1371778"/>
                </a:lnTo>
                <a:lnTo>
                  <a:pt x="0" y="0"/>
                </a:lnTo>
                <a:close/>
              </a:path>
            </a:pathLst>
          </a:custGeom>
          <a:blipFill>
            <a:blip r:embed="rId4"/>
            <a:stretch>
              <a:fillRect/>
            </a:stretch>
          </a:blipFill>
        </p:spPr>
      </p:sp>
      <p:sp>
        <p:nvSpPr>
          <p:cNvPr id="12" name="Freeform 12"/>
          <p:cNvSpPr/>
          <p:nvPr/>
        </p:nvSpPr>
        <p:spPr>
          <a:xfrm>
            <a:off x="176632" y="7427964"/>
            <a:ext cx="4044255" cy="2699540"/>
          </a:xfrm>
          <a:custGeom>
            <a:avLst/>
            <a:gdLst/>
            <a:ahLst/>
            <a:cxnLst/>
            <a:rect l="l" t="t" r="r" b="b"/>
            <a:pathLst>
              <a:path w="4044255" h="2699540">
                <a:moveTo>
                  <a:pt x="0" y="0"/>
                </a:moveTo>
                <a:lnTo>
                  <a:pt x="4044255" y="0"/>
                </a:lnTo>
                <a:lnTo>
                  <a:pt x="4044255" y="2699540"/>
                </a:lnTo>
                <a:lnTo>
                  <a:pt x="0" y="2699540"/>
                </a:lnTo>
                <a:lnTo>
                  <a:pt x="0" y="0"/>
                </a:lnTo>
                <a:close/>
              </a:path>
            </a:pathLst>
          </a:custGeom>
          <a:blipFill>
            <a:blip r:embed="rId5"/>
            <a:stretch>
              <a:fillRect/>
            </a:stretch>
          </a:blipFill>
        </p:spPr>
      </p:sp>
      <p:sp>
        <p:nvSpPr>
          <p:cNvPr id="13" name="Freeform 13"/>
          <p:cNvSpPr/>
          <p:nvPr/>
        </p:nvSpPr>
        <p:spPr>
          <a:xfrm>
            <a:off x="4565906" y="5002866"/>
            <a:ext cx="4407636" cy="3263073"/>
          </a:xfrm>
          <a:custGeom>
            <a:avLst/>
            <a:gdLst/>
            <a:ahLst/>
            <a:cxnLst/>
            <a:rect l="l" t="t" r="r" b="b"/>
            <a:pathLst>
              <a:path w="4407636" h="3263073">
                <a:moveTo>
                  <a:pt x="0" y="0"/>
                </a:moveTo>
                <a:lnTo>
                  <a:pt x="4407636" y="0"/>
                </a:lnTo>
                <a:lnTo>
                  <a:pt x="4407636" y="3263072"/>
                </a:lnTo>
                <a:lnTo>
                  <a:pt x="0" y="3263072"/>
                </a:lnTo>
                <a:lnTo>
                  <a:pt x="0" y="0"/>
                </a:lnTo>
                <a:close/>
              </a:path>
            </a:pathLst>
          </a:custGeom>
          <a:blipFill>
            <a:blip r:embed="rId6"/>
            <a:stretch>
              <a:fillRect/>
            </a:stretch>
          </a:blipFill>
        </p:spPr>
      </p:sp>
      <p:sp>
        <p:nvSpPr>
          <p:cNvPr id="14" name="Freeform 14"/>
          <p:cNvSpPr/>
          <p:nvPr/>
        </p:nvSpPr>
        <p:spPr>
          <a:xfrm>
            <a:off x="4383103" y="8392925"/>
            <a:ext cx="4710386" cy="1654523"/>
          </a:xfrm>
          <a:custGeom>
            <a:avLst/>
            <a:gdLst/>
            <a:ahLst/>
            <a:cxnLst/>
            <a:rect l="l" t="t" r="r" b="b"/>
            <a:pathLst>
              <a:path w="4710386" h="1654523">
                <a:moveTo>
                  <a:pt x="0" y="0"/>
                </a:moveTo>
                <a:lnTo>
                  <a:pt x="4710386" y="0"/>
                </a:lnTo>
                <a:lnTo>
                  <a:pt x="4710386" y="1654523"/>
                </a:lnTo>
                <a:lnTo>
                  <a:pt x="0" y="1654523"/>
                </a:lnTo>
                <a:lnTo>
                  <a:pt x="0" y="0"/>
                </a:lnTo>
                <a:close/>
              </a:path>
            </a:pathLst>
          </a:custGeom>
          <a:blipFill>
            <a:blip r:embed="rId7"/>
            <a:stretch>
              <a:fillRect/>
            </a:stretch>
          </a:blipFill>
        </p:spPr>
      </p:sp>
      <p:sp>
        <p:nvSpPr>
          <p:cNvPr id="15" name="Freeform 15"/>
          <p:cNvSpPr/>
          <p:nvPr/>
        </p:nvSpPr>
        <p:spPr>
          <a:xfrm>
            <a:off x="4972719" y="2664447"/>
            <a:ext cx="3531154" cy="2252430"/>
          </a:xfrm>
          <a:custGeom>
            <a:avLst/>
            <a:gdLst/>
            <a:ahLst/>
            <a:cxnLst/>
            <a:rect l="l" t="t" r="r" b="b"/>
            <a:pathLst>
              <a:path w="3531154" h="2252430">
                <a:moveTo>
                  <a:pt x="0" y="0"/>
                </a:moveTo>
                <a:lnTo>
                  <a:pt x="3531154" y="0"/>
                </a:lnTo>
                <a:lnTo>
                  <a:pt x="3531154" y="2252430"/>
                </a:lnTo>
                <a:lnTo>
                  <a:pt x="0" y="2252430"/>
                </a:lnTo>
                <a:lnTo>
                  <a:pt x="0" y="0"/>
                </a:lnTo>
                <a:close/>
              </a:path>
            </a:pathLst>
          </a:custGeom>
          <a:blipFill>
            <a:blip r:embed="rId8"/>
            <a:stretch>
              <a:fillRect/>
            </a:stretch>
          </a:blipFill>
        </p:spPr>
      </p:sp>
      <p:sp>
        <p:nvSpPr>
          <p:cNvPr id="16" name="Freeform 16"/>
          <p:cNvSpPr/>
          <p:nvPr/>
        </p:nvSpPr>
        <p:spPr>
          <a:xfrm>
            <a:off x="338848" y="168441"/>
            <a:ext cx="5794422" cy="2372181"/>
          </a:xfrm>
          <a:custGeom>
            <a:avLst/>
            <a:gdLst/>
            <a:ahLst/>
            <a:cxnLst/>
            <a:rect l="l" t="t" r="r" b="b"/>
            <a:pathLst>
              <a:path w="5794422" h="2372181">
                <a:moveTo>
                  <a:pt x="0" y="0"/>
                </a:moveTo>
                <a:lnTo>
                  <a:pt x="5794422" y="0"/>
                </a:lnTo>
                <a:lnTo>
                  <a:pt x="5794422" y="2372181"/>
                </a:lnTo>
                <a:lnTo>
                  <a:pt x="0" y="2372181"/>
                </a:lnTo>
                <a:lnTo>
                  <a:pt x="0" y="0"/>
                </a:lnTo>
                <a:close/>
              </a:path>
            </a:pathLst>
          </a:custGeom>
          <a:blipFill>
            <a:blip r:embed="rId9"/>
            <a:stretch>
              <a:fillRect t="-289" b="-289"/>
            </a:stretch>
          </a:blipFill>
        </p:spPr>
      </p:sp>
      <p:sp>
        <p:nvSpPr>
          <p:cNvPr id="17" name="Freeform 17"/>
          <p:cNvSpPr/>
          <p:nvPr/>
        </p:nvSpPr>
        <p:spPr>
          <a:xfrm>
            <a:off x="338848" y="3068581"/>
            <a:ext cx="4044255" cy="3565822"/>
          </a:xfrm>
          <a:custGeom>
            <a:avLst/>
            <a:gdLst/>
            <a:ahLst/>
            <a:cxnLst/>
            <a:rect l="l" t="t" r="r" b="b"/>
            <a:pathLst>
              <a:path w="4044255" h="3565822">
                <a:moveTo>
                  <a:pt x="0" y="0"/>
                </a:moveTo>
                <a:lnTo>
                  <a:pt x="4044255" y="0"/>
                </a:lnTo>
                <a:lnTo>
                  <a:pt x="4044255" y="3565821"/>
                </a:lnTo>
                <a:lnTo>
                  <a:pt x="0" y="3565821"/>
                </a:lnTo>
                <a:lnTo>
                  <a:pt x="0" y="0"/>
                </a:lnTo>
                <a:close/>
              </a:path>
            </a:pathLst>
          </a:custGeom>
          <a:blipFill>
            <a:blip r:embed="rId10"/>
            <a:stretch>
              <a:fillRect/>
            </a:stretch>
          </a:blipFill>
        </p:spPr>
      </p:sp>
      <p:grpSp>
        <p:nvGrpSpPr>
          <p:cNvPr id="18" name="Group 18"/>
          <p:cNvGrpSpPr/>
          <p:nvPr/>
        </p:nvGrpSpPr>
        <p:grpSpPr>
          <a:xfrm>
            <a:off x="10099113" y="4533324"/>
            <a:ext cx="4466549" cy="4334940"/>
            <a:chOff x="0" y="0"/>
            <a:chExt cx="1329921" cy="1290734"/>
          </a:xfrm>
        </p:grpSpPr>
        <p:sp>
          <p:nvSpPr>
            <p:cNvPr id="19" name="Freeform 19"/>
            <p:cNvSpPr/>
            <p:nvPr/>
          </p:nvSpPr>
          <p:spPr>
            <a:xfrm>
              <a:off x="0" y="0"/>
              <a:ext cx="1329921" cy="1290734"/>
            </a:xfrm>
            <a:custGeom>
              <a:avLst/>
              <a:gdLst/>
              <a:ahLst/>
              <a:cxnLst/>
              <a:rect l="l" t="t" r="r" b="b"/>
              <a:pathLst>
                <a:path w="1329921" h="1290734">
                  <a:moveTo>
                    <a:pt x="88399" y="0"/>
                  </a:moveTo>
                  <a:lnTo>
                    <a:pt x="1241522" y="0"/>
                  </a:lnTo>
                  <a:cubicBezTo>
                    <a:pt x="1290344" y="0"/>
                    <a:pt x="1329921" y="39578"/>
                    <a:pt x="1329921" y="88399"/>
                  </a:cubicBezTo>
                  <a:lnTo>
                    <a:pt x="1329921" y="1202336"/>
                  </a:lnTo>
                  <a:cubicBezTo>
                    <a:pt x="1329921" y="1251157"/>
                    <a:pt x="1290344" y="1290734"/>
                    <a:pt x="1241522" y="1290734"/>
                  </a:cubicBezTo>
                  <a:lnTo>
                    <a:pt x="88399" y="1290734"/>
                  </a:lnTo>
                  <a:cubicBezTo>
                    <a:pt x="64954" y="1290734"/>
                    <a:pt x="42469" y="1281421"/>
                    <a:pt x="25891" y="1264843"/>
                  </a:cubicBezTo>
                  <a:cubicBezTo>
                    <a:pt x="9313" y="1248265"/>
                    <a:pt x="0" y="1225780"/>
                    <a:pt x="0" y="1202336"/>
                  </a:cubicBezTo>
                  <a:lnTo>
                    <a:pt x="0" y="88399"/>
                  </a:lnTo>
                  <a:cubicBezTo>
                    <a:pt x="0" y="39578"/>
                    <a:pt x="39578" y="0"/>
                    <a:pt x="88399" y="0"/>
                  </a:cubicBezTo>
                  <a:close/>
                </a:path>
              </a:pathLst>
            </a:custGeom>
            <a:solidFill>
              <a:srgbClr val="474747"/>
            </a:solidFill>
          </p:spPr>
        </p:sp>
        <p:sp>
          <p:nvSpPr>
            <p:cNvPr id="20" name="TextBox 20"/>
            <p:cNvSpPr txBox="1"/>
            <p:nvPr/>
          </p:nvSpPr>
          <p:spPr>
            <a:xfrm>
              <a:off x="0" y="-38100"/>
              <a:ext cx="1329921" cy="1328834"/>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0411049" y="4767483"/>
            <a:ext cx="3785412" cy="3785412"/>
            <a:chOff x="0" y="0"/>
            <a:chExt cx="6350000" cy="6350000"/>
          </a:xfrm>
        </p:grpSpPr>
        <p:sp>
          <p:nvSpPr>
            <p:cNvPr id="22" name="Freeform 22"/>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11"/>
              <a:stretch>
                <a:fillRect t="-1085" b="-1085"/>
              </a:stretch>
            </a:blipFill>
          </p:spPr>
        </p:sp>
      </p:grpSp>
      <p:sp>
        <p:nvSpPr>
          <p:cNvPr id="23" name="TextBox 23"/>
          <p:cNvSpPr txBox="1"/>
          <p:nvPr/>
        </p:nvSpPr>
        <p:spPr>
          <a:xfrm>
            <a:off x="9879135" y="312494"/>
            <a:ext cx="4906505" cy="925703"/>
          </a:xfrm>
          <a:prstGeom prst="rect">
            <a:avLst/>
          </a:prstGeom>
        </p:spPr>
        <p:txBody>
          <a:bodyPr lIns="0" tIns="0" rIns="0" bIns="0" rtlCol="0" anchor="t">
            <a:spAutoFit/>
          </a:bodyPr>
          <a:lstStyle/>
          <a:p>
            <a:pPr algn="l">
              <a:lnSpc>
                <a:spcPts val="6015"/>
              </a:lnSpc>
            </a:pPr>
            <a:r>
              <a:rPr lang="en-US" sz="6399" b="1">
                <a:solidFill>
                  <a:srgbClr val="15193E"/>
                </a:solidFill>
                <a:latin typeface="Codec Pro Ultra-Bold"/>
                <a:ea typeface="Codec Pro Ultra-Bold"/>
                <a:cs typeface="Codec Pro Ultra-Bold"/>
                <a:sym typeface="Codec Pro Ultra-Bold"/>
              </a:rPr>
              <a:t>TOPOLOGÍA </a:t>
            </a:r>
          </a:p>
        </p:txBody>
      </p:sp>
      <p:sp>
        <p:nvSpPr>
          <p:cNvPr id="24" name="TextBox 24"/>
          <p:cNvSpPr txBox="1"/>
          <p:nvPr/>
        </p:nvSpPr>
        <p:spPr>
          <a:xfrm>
            <a:off x="9879135" y="1524971"/>
            <a:ext cx="3996583" cy="717551"/>
          </a:xfrm>
          <a:prstGeom prst="rect">
            <a:avLst/>
          </a:prstGeom>
        </p:spPr>
        <p:txBody>
          <a:bodyPr lIns="0" tIns="0" rIns="0" bIns="0" rtlCol="0" anchor="t">
            <a:spAutoFit/>
          </a:bodyPr>
          <a:lstStyle/>
          <a:p>
            <a:pPr algn="l">
              <a:lnSpc>
                <a:spcPts val="4700"/>
              </a:lnSpc>
            </a:pPr>
            <a:r>
              <a:rPr lang="en-US" sz="5000" b="1">
                <a:solidFill>
                  <a:srgbClr val="FFB02C"/>
                </a:solidFill>
                <a:latin typeface="Codec Pro Bold"/>
                <a:ea typeface="Codec Pro Bold"/>
                <a:cs typeface="Codec Pro Bold"/>
                <a:sym typeface="Codec Pro Bold"/>
              </a:rPr>
              <a:t>DIAGRAMAS</a:t>
            </a:r>
          </a:p>
        </p:txBody>
      </p:sp>
      <p:sp>
        <p:nvSpPr>
          <p:cNvPr id="25" name="TextBox 25"/>
          <p:cNvSpPr txBox="1"/>
          <p:nvPr/>
        </p:nvSpPr>
        <p:spPr>
          <a:xfrm>
            <a:off x="9879135" y="2361624"/>
            <a:ext cx="4265307" cy="1924050"/>
          </a:xfrm>
          <a:prstGeom prst="rect">
            <a:avLst/>
          </a:prstGeom>
        </p:spPr>
        <p:txBody>
          <a:bodyPr lIns="0" tIns="0" rIns="0" bIns="0" rtlCol="0" anchor="t">
            <a:spAutoFit/>
          </a:bodyPr>
          <a:lstStyle/>
          <a:p>
            <a:pPr algn="l">
              <a:lnSpc>
                <a:spcPts val="2520"/>
              </a:lnSpc>
            </a:pPr>
            <a:r>
              <a:rPr lang="en-US" sz="2100">
                <a:solidFill>
                  <a:srgbClr val="15193E"/>
                </a:solidFill>
                <a:latin typeface="Codec Pro"/>
                <a:ea typeface="Codec Pro"/>
                <a:cs typeface="Codec Pro"/>
                <a:sym typeface="Codec Pro"/>
              </a:rPr>
              <a:t>Diagramas creados: </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Diagrama de casos de uso</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Diagrama de clases</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Diagrama de despliegue</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Diagrama de actividad</a:t>
            </a:r>
          </a:p>
          <a:p>
            <a:pPr algn="l">
              <a:lnSpc>
                <a:spcPts val="2520"/>
              </a:lnSpc>
            </a:pPr>
            <a:endParaRPr lang="en-US" sz="2100">
              <a:solidFill>
                <a:srgbClr val="15193E"/>
              </a:solidFill>
              <a:latin typeface="Codec Pro"/>
              <a:ea typeface="Codec Pro"/>
              <a:cs typeface="Codec Pro"/>
              <a:sym typeface="Codec Pr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0" y="-114374"/>
            <a:ext cx="7668455" cy="10401374"/>
          </a:xfrm>
          <a:custGeom>
            <a:avLst/>
            <a:gdLst/>
            <a:ahLst/>
            <a:cxnLst/>
            <a:rect l="l" t="t" r="r" b="b"/>
            <a:pathLst>
              <a:path w="7668455" h="10401374">
                <a:moveTo>
                  <a:pt x="0" y="0"/>
                </a:moveTo>
                <a:lnTo>
                  <a:pt x="7668455" y="0"/>
                </a:lnTo>
                <a:lnTo>
                  <a:pt x="7668455"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r="-35638"/>
            </a:stretch>
          </a:blipFill>
        </p:spPr>
      </p:sp>
      <p:sp>
        <p:nvSpPr>
          <p:cNvPr id="3" name="Freeform 3"/>
          <p:cNvSpPr/>
          <p:nvPr/>
        </p:nvSpPr>
        <p:spPr>
          <a:xfrm>
            <a:off x="16024361" y="-770923"/>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130906" y="283261"/>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163106" y="-643973"/>
            <a:ext cx="2362646" cy="1404701"/>
          </a:xfrm>
          <a:custGeom>
            <a:avLst/>
            <a:gdLst/>
            <a:ahLst/>
            <a:cxnLst/>
            <a:rect l="l" t="t" r="r" b="b"/>
            <a:pathLst>
              <a:path w="2362646" h="1404701">
                <a:moveTo>
                  <a:pt x="0" y="0"/>
                </a:moveTo>
                <a:lnTo>
                  <a:pt x="2362646" y="0"/>
                </a:lnTo>
                <a:lnTo>
                  <a:pt x="2362646" y="1404700"/>
                </a:lnTo>
                <a:lnTo>
                  <a:pt x="0" y="14047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774772" y="2084045"/>
            <a:ext cx="6118910" cy="6118910"/>
          </a:xfrm>
          <a:custGeom>
            <a:avLst/>
            <a:gdLst/>
            <a:ahLst/>
            <a:cxnLst/>
            <a:rect l="l" t="t" r="r" b="b"/>
            <a:pathLst>
              <a:path w="6118910" h="6118910">
                <a:moveTo>
                  <a:pt x="0" y="0"/>
                </a:moveTo>
                <a:lnTo>
                  <a:pt x="6118911" y="0"/>
                </a:lnTo>
                <a:lnTo>
                  <a:pt x="6118911" y="6118910"/>
                </a:lnTo>
                <a:lnTo>
                  <a:pt x="0" y="6118910"/>
                </a:lnTo>
                <a:lnTo>
                  <a:pt x="0" y="0"/>
                </a:lnTo>
                <a:close/>
              </a:path>
            </a:pathLst>
          </a:custGeom>
          <a:blipFill>
            <a:blip r:embed="rId6"/>
            <a:stretch>
              <a:fillRect/>
            </a:stretch>
          </a:blipFill>
        </p:spPr>
      </p:sp>
      <p:sp>
        <p:nvSpPr>
          <p:cNvPr id="7" name="TextBox 7"/>
          <p:cNvSpPr txBox="1"/>
          <p:nvPr/>
        </p:nvSpPr>
        <p:spPr>
          <a:xfrm>
            <a:off x="8042809" y="2087691"/>
            <a:ext cx="10089981" cy="8199309"/>
          </a:xfrm>
          <a:prstGeom prst="rect">
            <a:avLst/>
          </a:prstGeom>
        </p:spPr>
        <p:txBody>
          <a:bodyPr lIns="0" tIns="0" rIns="0" bIns="0" rtlCol="0" anchor="t">
            <a:spAutoFit/>
          </a:bodyPr>
          <a:lstStyle/>
          <a:p>
            <a:pPr algn="l">
              <a:lnSpc>
                <a:spcPts val="2213"/>
              </a:lnSpc>
            </a:pPr>
            <a:r>
              <a:rPr lang="en-US" sz="1844">
                <a:solidFill>
                  <a:srgbClr val="15193E"/>
                </a:solidFill>
                <a:latin typeface="Codec Pro"/>
                <a:ea typeface="Codec Pro"/>
                <a:cs typeface="Codec Pro"/>
                <a:sym typeface="Codec Pro"/>
              </a:rPr>
              <a:t>Estos son los estándares que darán  robustez, escalabilidad y seguridad del sistema unificado de la comunidad Dark Souls:</a:t>
            </a:r>
          </a:p>
          <a:p>
            <a:pPr algn="l">
              <a:lnSpc>
                <a:spcPts val="2213"/>
              </a:lnSpc>
            </a:pPr>
            <a:endParaRPr lang="en-US" sz="1844">
              <a:solidFill>
                <a:srgbClr val="15193E"/>
              </a:solidFill>
              <a:latin typeface="Codec Pro"/>
              <a:ea typeface="Codec Pro"/>
              <a:cs typeface="Codec Pro"/>
              <a:sym typeface="Codec Pro"/>
            </a:endParaRPr>
          </a:p>
          <a:p>
            <a:pPr marL="398279" lvl="1" indent="-199140" algn="l">
              <a:lnSpc>
                <a:spcPts val="2213"/>
              </a:lnSpc>
              <a:buFont typeface="Arial"/>
              <a:buChar char="•"/>
            </a:pPr>
            <a:r>
              <a:rPr lang="en-US" sz="1844">
                <a:solidFill>
                  <a:srgbClr val="15193E"/>
                </a:solidFill>
                <a:latin typeface="Codec Pro"/>
                <a:ea typeface="Codec Pro"/>
                <a:cs typeface="Codec Pro"/>
                <a:sym typeface="Codec Pro"/>
              </a:rPr>
              <a:t>IEEE 830-1998 ST: Estandarización de requisitos de software.</a:t>
            </a:r>
          </a:p>
          <a:p>
            <a:pPr algn="l">
              <a:lnSpc>
                <a:spcPts val="2213"/>
              </a:lnSpc>
            </a:pPr>
            <a:endParaRPr lang="en-US" sz="1844">
              <a:solidFill>
                <a:srgbClr val="15193E"/>
              </a:solidFill>
              <a:latin typeface="Codec Pro"/>
              <a:ea typeface="Codec Pro"/>
              <a:cs typeface="Codec Pro"/>
              <a:sym typeface="Codec Pro"/>
            </a:endParaRPr>
          </a:p>
          <a:p>
            <a:pPr marL="398279" lvl="1" indent="-199140" algn="l">
              <a:lnSpc>
                <a:spcPts val="2213"/>
              </a:lnSpc>
              <a:buFont typeface="Arial"/>
              <a:buChar char="•"/>
            </a:pPr>
            <a:r>
              <a:rPr lang="en-US" sz="1844">
                <a:solidFill>
                  <a:srgbClr val="15193E"/>
                </a:solidFill>
                <a:latin typeface="Codec Pro"/>
                <a:ea typeface="Codec Pro"/>
                <a:cs typeface="Codec Pro"/>
                <a:sym typeface="Codec Pro"/>
              </a:rPr>
              <a:t>ISO 9126-2001: Métricas de calidad del software.</a:t>
            </a:r>
          </a:p>
          <a:p>
            <a:pPr algn="l">
              <a:lnSpc>
                <a:spcPts val="2213"/>
              </a:lnSpc>
            </a:pPr>
            <a:endParaRPr lang="en-US" sz="1844">
              <a:solidFill>
                <a:srgbClr val="15193E"/>
              </a:solidFill>
              <a:latin typeface="Codec Pro"/>
              <a:ea typeface="Codec Pro"/>
              <a:cs typeface="Codec Pro"/>
              <a:sym typeface="Codec Pro"/>
            </a:endParaRPr>
          </a:p>
          <a:p>
            <a:pPr marL="398279" lvl="1" indent="-199140" algn="l">
              <a:lnSpc>
                <a:spcPts val="2213"/>
              </a:lnSpc>
              <a:buFont typeface="Arial"/>
              <a:buChar char="•"/>
            </a:pPr>
            <a:r>
              <a:rPr lang="en-US" sz="1844">
                <a:solidFill>
                  <a:srgbClr val="15193E"/>
                </a:solidFill>
                <a:latin typeface="Codec Pro"/>
                <a:ea typeface="Codec Pro"/>
                <a:cs typeface="Codec Pro"/>
                <a:sym typeface="Codec Pro"/>
              </a:rPr>
              <a:t>ISO 25010: Evalúa la calidad del software. Define criterios y métricas para medir aspectos como la funcionalidad, eficiencia, confiabilidad, usabilidad y otros factores importantes en el software.</a:t>
            </a:r>
          </a:p>
          <a:p>
            <a:pPr algn="l">
              <a:lnSpc>
                <a:spcPts val="2213"/>
              </a:lnSpc>
            </a:pPr>
            <a:endParaRPr lang="en-US" sz="1844">
              <a:solidFill>
                <a:srgbClr val="15193E"/>
              </a:solidFill>
              <a:latin typeface="Codec Pro"/>
              <a:ea typeface="Codec Pro"/>
              <a:cs typeface="Codec Pro"/>
              <a:sym typeface="Codec Pro"/>
            </a:endParaRPr>
          </a:p>
          <a:p>
            <a:pPr marL="398279" lvl="1" indent="-199140" algn="l">
              <a:lnSpc>
                <a:spcPts val="2213"/>
              </a:lnSpc>
              <a:buFont typeface="Arial"/>
              <a:buChar char="•"/>
            </a:pPr>
            <a:r>
              <a:rPr lang="en-US" sz="1844">
                <a:solidFill>
                  <a:srgbClr val="15193E"/>
                </a:solidFill>
                <a:latin typeface="Codec Pro"/>
                <a:ea typeface="Codec Pro"/>
                <a:cs typeface="Codec Pro"/>
                <a:sym typeface="Codec Pro"/>
              </a:rPr>
              <a:t>Modelo 4+1 de Kruchten: Modelo estructural basado en múltiples vistas de escenarios.</a:t>
            </a:r>
          </a:p>
          <a:p>
            <a:pPr algn="l">
              <a:lnSpc>
                <a:spcPts val="2213"/>
              </a:lnSpc>
            </a:pPr>
            <a:endParaRPr lang="en-US" sz="1844">
              <a:solidFill>
                <a:srgbClr val="15193E"/>
              </a:solidFill>
              <a:latin typeface="Codec Pro"/>
              <a:ea typeface="Codec Pro"/>
              <a:cs typeface="Codec Pro"/>
              <a:sym typeface="Codec Pro"/>
            </a:endParaRPr>
          </a:p>
          <a:p>
            <a:pPr marL="398279" lvl="1" indent="-199140" algn="l">
              <a:lnSpc>
                <a:spcPts val="2213"/>
              </a:lnSpc>
              <a:buFont typeface="Arial"/>
              <a:buChar char="•"/>
            </a:pPr>
            <a:r>
              <a:rPr lang="en-US" sz="1844">
                <a:solidFill>
                  <a:srgbClr val="15193E"/>
                </a:solidFill>
                <a:latin typeface="Codec Pro"/>
                <a:ea typeface="Codec Pro"/>
                <a:cs typeface="Codec Pro"/>
                <a:sym typeface="Codec Pro"/>
              </a:rPr>
              <a:t>ATAM (Architecture Tradeoff Analysis Method): Metodología para evaluar y documentar decisiones arquitectónicas.</a:t>
            </a:r>
          </a:p>
          <a:p>
            <a:pPr algn="l">
              <a:lnSpc>
                <a:spcPts val="2213"/>
              </a:lnSpc>
            </a:pPr>
            <a:endParaRPr lang="en-US" sz="1844">
              <a:solidFill>
                <a:srgbClr val="15193E"/>
              </a:solidFill>
              <a:latin typeface="Codec Pro"/>
              <a:ea typeface="Codec Pro"/>
              <a:cs typeface="Codec Pro"/>
              <a:sym typeface="Codec Pro"/>
            </a:endParaRPr>
          </a:p>
          <a:p>
            <a:pPr marL="398279" lvl="1" indent="-199140" algn="l">
              <a:lnSpc>
                <a:spcPts val="2213"/>
              </a:lnSpc>
              <a:buFont typeface="Arial"/>
              <a:buChar char="•"/>
            </a:pPr>
            <a:r>
              <a:rPr lang="en-US" sz="1844">
                <a:solidFill>
                  <a:srgbClr val="15193E"/>
                </a:solidFill>
                <a:latin typeface="Codec Pro"/>
                <a:ea typeface="Codec Pro"/>
                <a:cs typeface="Codec Pro"/>
                <a:sym typeface="Codec Pro"/>
              </a:rPr>
              <a:t>ISO/IEC 27001: Estándar internacional para la gestión de la seguridad de la información, asegurando la protección de los datos de los usuarios.</a:t>
            </a:r>
          </a:p>
          <a:p>
            <a:pPr algn="l">
              <a:lnSpc>
                <a:spcPts val="2213"/>
              </a:lnSpc>
            </a:pPr>
            <a:endParaRPr lang="en-US" sz="1844">
              <a:solidFill>
                <a:srgbClr val="15193E"/>
              </a:solidFill>
              <a:latin typeface="Codec Pro"/>
              <a:ea typeface="Codec Pro"/>
              <a:cs typeface="Codec Pro"/>
              <a:sym typeface="Codec Pro"/>
            </a:endParaRPr>
          </a:p>
          <a:p>
            <a:pPr marL="398279" lvl="1" indent="-199140" algn="l">
              <a:lnSpc>
                <a:spcPts val="2213"/>
              </a:lnSpc>
              <a:buFont typeface="Arial"/>
              <a:buChar char="•"/>
            </a:pPr>
            <a:r>
              <a:rPr lang="en-US" sz="1844">
                <a:solidFill>
                  <a:srgbClr val="15193E"/>
                </a:solidFill>
                <a:latin typeface="Codec Pro"/>
                <a:ea typeface="Codec Pro"/>
                <a:cs typeface="Codec Pro"/>
                <a:sym typeface="Codec Pro"/>
              </a:rPr>
              <a:t>CMMI (Capability Maturity Model Integration): Modelo para la mejora y evaluación de procesos, que ayuda a garantizar la calidad del desarrollo de software y servicios.</a:t>
            </a:r>
          </a:p>
          <a:p>
            <a:pPr algn="l">
              <a:lnSpc>
                <a:spcPts val="2213"/>
              </a:lnSpc>
            </a:pPr>
            <a:endParaRPr lang="en-US" sz="1844">
              <a:solidFill>
                <a:srgbClr val="15193E"/>
              </a:solidFill>
              <a:latin typeface="Codec Pro"/>
              <a:ea typeface="Codec Pro"/>
              <a:cs typeface="Codec Pro"/>
              <a:sym typeface="Codec Pro"/>
            </a:endParaRPr>
          </a:p>
          <a:p>
            <a:pPr marL="398279" lvl="1" indent="-199140" algn="l">
              <a:lnSpc>
                <a:spcPts val="2213"/>
              </a:lnSpc>
              <a:buFont typeface="Arial"/>
              <a:buChar char="•"/>
            </a:pPr>
            <a:r>
              <a:rPr lang="en-US" sz="1844">
                <a:solidFill>
                  <a:srgbClr val="15193E"/>
                </a:solidFill>
                <a:latin typeface="Codec Pro"/>
                <a:ea typeface="Codec Pro"/>
                <a:cs typeface="Codec Pro"/>
                <a:sym typeface="Codec Pro"/>
              </a:rPr>
              <a:t>IEEE 12207-2017: Estándar para el ciclo de vida del software, cubriendo todas las fases, desde la concepción hasta el mantenimiento, para garantizar una entrega eficiente y con calidad.</a:t>
            </a:r>
          </a:p>
          <a:p>
            <a:pPr algn="l">
              <a:lnSpc>
                <a:spcPts val="2213"/>
              </a:lnSpc>
            </a:pPr>
            <a:endParaRPr lang="en-US" sz="1844">
              <a:solidFill>
                <a:srgbClr val="15193E"/>
              </a:solidFill>
              <a:latin typeface="Codec Pro"/>
              <a:ea typeface="Codec Pro"/>
              <a:cs typeface="Codec Pro"/>
              <a:sym typeface="Codec Pro"/>
            </a:endParaRPr>
          </a:p>
          <a:p>
            <a:pPr marL="398279" lvl="1" indent="-199140" algn="l">
              <a:lnSpc>
                <a:spcPts val="2213"/>
              </a:lnSpc>
              <a:buFont typeface="Arial"/>
              <a:buChar char="•"/>
            </a:pPr>
            <a:r>
              <a:rPr lang="en-US" sz="1844">
                <a:solidFill>
                  <a:srgbClr val="15193E"/>
                </a:solidFill>
                <a:latin typeface="Codec Pro"/>
                <a:ea typeface="Codec Pro"/>
                <a:cs typeface="Codec Pro"/>
                <a:sym typeface="Codec Pro"/>
              </a:rPr>
              <a:t>ISO/IEC 29110: Un estándar diseñado para mejorar los procesos de desarrollo de software en pequeñas organizaciones, que puede ser útil si tu equipo de desarrollo es reducido.</a:t>
            </a:r>
          </a:p>
          <a:p>
            <a:pPr algn="l">
              <a:lnSpc>
                <a:spcPts val="2213"/>
              </a:lnSpc>
            </a:pPr>
            <a:endParaRPr lang="en-US" sz="1844">
              <a:solidFill>
                <a:srgbClr val="15193E"/>
              </a:solidFill>
              <a:latin typeface="Codec Pro"/>
              <a:ea typeface="Codec Pro"/>
              <a:cs typeface="Codec Pro"/>
              <a:sym typeface="Codec Pro"/>
            </a:endParaRPr>
          </a:p>
        </p:txBody>
      </p:sp>
      <p:sp>
        <p:nvSpPr>
          <p:cNvPr id="8" name="TextBox 8"/>
          <p:cNvSpPr txBox="1"/>
          <p:nvPr/>
        </p:nvSpPr>
        <p:spPr>
          <a:xfrm>
            <a:off x="8209995" y="925776"/>
            <a:ext cx="6895132" cy="1308101"/>
          </a:xfrm>
          <a:prstGeom prst="rect">
            <a:avLst/>
          </a:prstGeom>
        </p:spPr>
        <p:txBody>
          <a:bodyPr lIns="0" tIns="0" rIns="0" bIns="0" rtlCol="0" anchor="t">
            <a:spAutoFit/>
          </a:bodyPr>
          <a:lstStyle/>
          <a:p>
            <a:pPr algn="l">
              <a:lnSpc>
                <a:spcPts val="4700"/>
              </a:lnSpc>
            </a:pPr>
            <a:r>
              <a:rPr lang="en-US" sz="5000" b="1">
                <a:solidFill>
                  <a:srgbClr val="FFB02C"/>
                </a:solidFill>
                <a:latin typeface="Codec Pro Bold"/>
                <a:ea typeface="Codec Pro Bold"/>
                <a:cs typeface="Codec Pro Bold"/>
                <a:sym typeface="Codec Pro Bold"/>
              </a:rPr>
              <a:t>ESTANDARES DE CALIDAD</a:t>
            </a:r>
          </a:p>
        </p:txBody>
      </p:sp>
      <p:sp>
        <p:nvSpPr>
          <p:cNvPr id="9" name="Freeform 9"/>
          <p:cNvSpPr/>
          <p:nvPr/>
        </p:nvSpPr>
        <p:spPr>
          <a:xfrm>
            <a:off x="15163106" y="760727"/>
            <a:ext cx="1025779" cy="1143635"/>
          </a:xfrm>
          <a:custGeom>
            <a:avLst/>
            <a:gdLst/>
            <a:ahLst/>
            <a:cxnLst/>
            <a:rect l="l" t="t" r="r" b="b"/>
            <a:pathLst>
              <a:path w="1025779" h="1143635">
                <a:moveTo>
                  <a:pt x="0" y="0"/>
                </a:moveTo>
                <a:lnTo>
                  <a:pt x="1025779" y="0"/>
                </a:lnTo>
                <a:lnTo>
                  <a:pt x="1025779" y="1143635"/>
                </a:lnTo>
                <a:lnTo>
                  <a:pt x="0" y="1143635"/>
                </a:lnTo>
                <a:lnTo>
                  <a:pt x="0" y="0"/>
                </a:lnTo>
                <a:close/>
              </a:path>
            </a:pathLst>
          </a:custGeom>
          <a:blipFill>
            <a:blip r:embed="rId7"/>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10720624" y="0"/>
            <a:ext cx="7668455" cy="10401374"/>
          </a:xfrm>
          <a:custGeom>
            <a:avLst/>
            <a:gdLst/>
            <a:ahLst/>
            <a:cxnLst/>
            <a:rect l="l" t="t" r="r" b="b"/>
            <a:pathLst>
              <a:path w="7668455" h="10401374">
                <a:moveTo>
                  <a:pt x="0" y="0"/>
                </a:moveTo>
                <a:lnTo>
                  <a:pt x="7668455" y="0"/>
                </a:lnTo>
                <a:lnTo>
                  <a:pt x="7668455"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r="-35638"/>
            </a:stretch>
          </a:blipFill>
        </p:spPr>
      </p:sp>
      <p:sp>
        <p:nvSpPr>
          <p:cNvPr id="3" name="Freeform 3"/>
          <p:cNvSpPr/>
          <p:nvPr/>
        </p:nvSpPr>
        <p:spPr>
          <a:xfrm>
            <a:off x="-139536"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14315" y="479227"/>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00792" y="-422617"/>
            <a:ext cx="2362646" cy="1404701"/>
          </a:xfrm>
          <a:custGeom>
            <a:avLst/>
            <a:gdLst/>
            <a:ahLst/>
            <a:cxnLst/>
            <a:rect l="l" t="t" r="r" b="b"/>
            <a:pathLst>
              <a:path w="2362646" h="1404701">
                <a:moveTo>
                  <a:pt x="0" y="0"/>
                </a:moveTo>
                <a:lnTo>
                  <a:pt x="2362647" y="0"/>
                </a:lnTo>
                <a:lnTo>
                  <a:pt x="2362647"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V="1">
            <a:off x="-139536" y="9177967"/>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214315" y="8234368"/>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V="1">
            <a:off x="-1000792" y="9238143"/>
            <a:ext cx="2362646" cy="1404701"/>
          </a:xfrm>
          <a:custGeom>
            <a:avLst/>
            <a:gdLst/>
            <a:ahLst/>
            <a:cxnLst/>
            <a:rect l="l" t="t" r="r" b="b"/>
            <a:pathLst>
              <a:path w="2362646" h="1404701">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255310" y="1028700"/>
            <a:ext cx="1230412" cy="1371778"/>
          </a:xfrm>
          <a:custGeom>
            <a:avLst/>
            <a:gdLst/>
            <a:ahLst/>
            <a:cxnLst/>
            <a:rect l="l" t="t" r="r" b="b"/>
            <a:pathLst>
              <a:path w="1230412" h="1371778">
                <a:moveTo>
                  <a:pt x="0" y="0"/>
                </a:moveTo>
                <a:lnTo>
                  <a:pt x="1230412" y="0"/>
                </a:lnTo>
                <a:lnTo>
                  <a:pt x="1230412" y="1371778"/>
                </a:lnTo>
                <a:lnTo>
                  <a:pt x="0" y="1371778"/>
                </a:lnTo>
                <a:lnTo>
                  <a:pt x="0" y="0"/>
                </a:lnTo>
                <a:close/>
              </a:path>
            </a:pathLst>
          </a:custGeom>
          <a:blipFill>
            <a:blip r:embed="rId6"/>
            <a:stretch>
              <a:fillRect/>
            </a:stretch>
          </a:blipFill>
        </p:spPr>
      </p:sp>
      <p:grpSp>
        <p:nvGrpSpPr>
          <p:cNvPr id="10" name="Group 10"/>
          <p:cNvGrpSpPr/>
          <p:nvPr/>
        </p:nvGrpSpPr>
        <p:grpSpPr>
          <a:xfrm>
            <a:off x="12942638" y="6772784"/>
            <a:ext cx="3215580" cy="3382918"/>
            <a:chOff x="0" y="0"/>
            <a:chExt cx="846902" cy="890974"/>
          </a:xfrm>
        </p:grpSpPr>
        <p:sp>
          <p:nvSpPr>
            <p:cNvPr id="11" name="Freeform 11"/>
            <p:cNvSpPr/>
            <p:nvPr/>
          </p:nvSpPr>
          <p:spPr>
            <a:xfrm>
              <a:off x="0" y="0"/>
              <a:ext cx="846902" cy="890974"/>
            </a:xfrm>
            <a:custGeom>
              <a:avLst/>
              <a:gdLst/>
              <a:ahLst/>
              <a:cxnLst/>
              <a:rect l="l" t="t" r="r" b="b"/>
              <a:pathLst>
                <a:path w="846902" h="890974">
                  <a:moveTo>
                    <a:pt x="122789" y="0"/>
                  </a:moveTo>
                  <a:lnTo>
                    <a:pt x="724113" y="0"/>
                  </a:lnTo>
                  <a:cubicBezTo>
                    <a:pt x="791927" y="0"/>
                    <a:pt x="846902" y="54975"/>
                    <a:pt x="846902" y="122789"/>
                  </a:cubicBezTo>
                  <a:lnTo>
                    <a:pt x="846902" y="768185"/>
                  </a:lnTo>
                  <a:cubicBezTo>
                    <a:pt x="846902" y="800751"/>
                    <a:pt x="833965" y="831983"/>
                    <a:pt x="810938" y="855010"/>
                  </a:cubicBezTo>
                  <a:cubicBezTo>
                    <a:pt x="787910" y="878037"/>
                    <a:pt x="756678" y="890974"/>
                    <a:pt x="724113" y="890974"/>
                  </a:cubicBezTo>
                  <a:lnTo>
                    <a:pt x="122789" y="890974"/>
                  </a:lnTo>
                  <a:cubicBezTo>
                    <a:pt x="90223" y="890974"/>
                    <a:pt x="58991" y="878037"/>
                    <a:pt x="35964" y="855010"/>
                  </a:cubicBezTo>
                  <a:cubicBezTo>
                    <a:pt x="12937" y="831983"/>
                    <a:pt x="0" y="800751"/>
                    <a:pt x="0" y="768185"/>
                  </a:cubicBezTo>
                  <a:lnTo>
                    <a:pt x="0" y="122789"/>
                  </a:lnTo>
                  <a:cubicBezTo>
                    <a:pt x="0" y="90223"/>
                    <a:pt x="12937" y="58991"/>
                    <a:pt x="35964" y="35964"/>
                  </a:cubicBezTo>
                  <a:cubicBezTo>
                    <a:pt x="58991" y="12937"/>
                    <a:pt x="90223" y="0"/>
                    <a:pt x="122789" y="0"/>
                  </a:cubicBezTo>
                  <a:close/>
                </a:path>
              </a:pathLst>
            </a:custGeom>
            <a:solidFill>
              <a:srgbClr val="474747"/>
            </a:solidFill>
          </p:spPr>
        </p:sp>
        <p:sp>
          <p:nvSpPr>
            <p:cNvPr id="12" name="TextBox 12"/>
            <p:cNvSpPr txBox="1"/>
            <p:nvPr/>
          </p:nvSpPr>
          <p:spPr>
            <a:xfrm>
              <a:off x="0" y="-38100"/>
              <a:ext cx="846902" cy="929074"/>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1263591" y="131170"/>
            <a:ext cx="6573672" cy="3212882"/>
          </a:xfrm>
          <a:custGeom>
            <a:avLst/>
            <a:gdLst/>
            <a:ahLst/>
            <a:cxnLst/>
            <a:rect l="l" t="t" r="r" b="b"/>
            <a:pathLst>
              <a:path w="6573672" h="3212882">
                <a:moveTo>
                  <a:pt x="0" y="0"/>
                </a:moveTo>
                <a:lnTo>
                  <a:pt x="6573673" y="0"/>
                </a:lnTo>
                <a:lnTo>
                  <a:pt x="6573673" y="3212882"/>
                </a:lnTo>
                <a:lnTo>
                  <a:pt x="0" y="3212882"/>
                </a:lnTo>
                <a:lnTo>
                  <a:pt x="0" y="0"/>
                </a:lnTo>
                <a:close/>
              </a:path>
            </a:pathLst>
          </a:custGeom>
          <a:blipFill>
            <a:blip r:embed="rId7"/>
            <a:stretch>
              <a:fillRect/>
            </a:stretch>
          </a:blipFill>
        </p:spPr>
      </p:sp>
      <p:sp>
        <p:nvSpPr>
          <p:cNvPr id="14" name="Freeform 14"/>
          <p:cNvSpPr/>
          <p:nvPr/>
        </p:nvSpPr>
        <p:spPr>
          <a:xfrm>
            <a:off x="11196623" y="3522770"/>
            <a:ext cx="6640641" cy="3071296"/>
          </a:xfrm>
          <a:custGeom>
            <a:avLst/>
            <a:gdLst/>
            <a:ahLst/>
            <a:cxnLst/>
            <a:rect l="l" t="t" r="r" b="b"/>
            <a:pathLst>
              <a:path w="6640641" h="3071296">
                <a:moveTo>
                  <a:pt x="0" y="0"/>
                </a:moveTo>
                <a:lnTo>
                  <a:pt x="6640641" y="0"/>
                </a:lnTo>
                <a:lnTo>
                  <a:pt x="6640641" y="3071296"/>
                </a:lnTo>
                <a:lnTo>
                  <a:pt x="0" y="3071296"/>
                </a:lnTo>
                <a:lnTo>
                  <a:pt x="0" y="0"/>
                </a:lnTo>
                <a:close/>
              </a:path>
            </a:pathLst>
          </a:custGeom>
          <a:blipFill>
            <a:blip r:embed="rId8"/>
            <a:stretch>
              <a:fillRect/>
            </a:stretch>
          </a:blipFill>
        </p:spPr>
      </p:sp>
      <p:sp>
        <p:nvSpPr>
          <p:cNvPr id="15" name="Freeform 15"/>
          <p:cNvSpPr/>
          <p:nvPr/>
        </p:nvSpPr>
        <p:spPr>
          <a:xfrm>
            <a:off x="13108303" y="7007070"/>
            <a:ext cx="2884249" cy="2915771"/>
          </a:xfrm>
          <a:custGeom>
            <a:avLst/>
            <a:gdLst/>
            <a:ahLst/>
            <a:cxnLst/>
            <a:rect l="l" t="t" r="r" b="b"/>
            <a:pathLst>
              <a:path w="2884249" h="2915771">
                <a:moveTo>
                  <a:pt x="0" y="0"/>
                </a:moveTo>
                <a:lnTo>
                  <a:pt x="2884249" y="0"/>
                </a:lnTo>
                <a:lnTo>
                  <a:pt x="2884249" y="2915771"/>
                </a:lnTo>
                <a:lnTo>
                  <a:pt x="0" y="2915771"/>
                </a:lnTo>
                <a:lnTo>
                  <a:pt x="0" y="0"/>
                </a:lnTo>
                <a:close/>
              </a:path>
            </a:pathLst>
          </a:custGeom>
          <a:blipFill>
            <a:blip r:embed="rId9"/>
            <a:stretch>
              <a:fillRect/>
            </a:stretch>
          </a:blipFill>
        </p:spPr>
      </p:sp>
      <p:sp>
        <p:nvSpPr>
          <p:cNvPr id="16" name="TextBox 16"/>
          <p:cNvSpPr txBox="1"/>
          <p:nvPr/>
        </p:nvSpPr>
        <p:spPr>
          <a:xfrm>
            <a:off x="2956180" y="630282"/>
            <a:ext cx="7458421" cy="1898651"/>
          </a:xfrm>
          <a:prstGeom prst="rect">
            <a:avLst/>
          </a:prstGeom>
        </p:spPr>
        <p:txBody>
          <a:bodyPr lIns="0" tIns="0" rIns="0" bIns="0" rtlCol="0" anchor="t">
            <a:spAutoFit/>
          </a:bodyPr>
          <a:lstStyle/>
          <a:p>
            <a:pPr algn="l">
              <a:lnSpc>
                <a:spcPts val="4700"/>
              </a:lnSpc>
            </a:pPr>
            <a:r>
              <a:rPr lang="en-US" sz="5000" b="1">
                <a:solidFill>
                  <a:srgbClr val="FFB02C"/>
                </a:solidFill>
                <a:latin typeface="Codec Pro Bold"/>
                <a:ea typeface="Codec Pro Bold"/>
                <a:cs typeface="Codec Pro Bold"/>
                <a:sym typeface="Codec Pro Bold"/>
              </a:rPr>
              <a:t>PRUEBAS Y TÉCNICAS DE PRUEBAS</a:t>
            </a:r>
          </a:p>
          <a:p>
            <a:pPr algn="l">
              <a:lnSpc>
                <a:spcPts val="4700"/>
              </a:lnSpc>
            </a:pPr>
            <a:endParaRPr lang="en-US" sz="5000" b="1">
              <a:solidFill>
                <a:srgbClr val="FFB02C"/>
              </a:solidFill>
              <a:latin typeface="Codec Pro Bold"/>
              <a:ea typeface="Codec Pro Bold"/>
              <a:cs typeface="Codec Pro Bold"/>
              <a:sym typeface="Codec Pro Bold"/>
            </a:endParaRPr>
          </a:p>
        </p:txBody>
      </p:sp>
      <p:sp>
        <p:nvSpPr>
          <p:cNvPr id="17" name="TextBox 17"/>
          <p:cNvSpPr txBox="1"/>
          <p:nvPr/>
        </p:nvSpPr>
        <p:spPr>
          <a:xfrm>
            <a:off x="2485722" y="1935110"/>
            <a:ext cx="8068765" cy="8210550"/>
          </a:xfrm>
          <a:prstGeom prst="rect">
            <a:avLst/>
          </a:prstGeom>
        </p:spPr>
        <p:txBody>
          <a:bodyPr lIns="0" tIns="0" rIns="0" bIns="0" rtlCol="0" anchor="t">
            <a:spAutoFit/>
          </a:bodyPr>
          <a:lstStyle/>
          <a:p>
            <a:pPr algn="l">
              <a:lnSpc>
                <a:spcPts val="2520"/>
              </a:lnSpc>
            </a:pPr>
            <a:r>
              <a:rPr lang="en-US" sz="2100">
                <a:solidFill>
                  <a:srgbClr val="15193E"/>
                </a:solidFill>
                <a:latin typeface="Codec Pro"/>
                <a:ea typeface="Codec Pro"/>
                <a:cs typeface="Codec Pro"/>
                <a:sym typeface="Codec Pro"/>
              </a:rPr>
              <a:t>Usamos el enfoque de pruebas de </a:t>
            </a:r>
            <a:r>
              <a:rPr lang="en-US" sz="2100" b="1">
                <a:solidFill>
                  <a:srgbClr val="15193E"/>
                </a:solidFill>
                <a:latin typeface="Codec Pro Bold"/>
                <a:ea typeface="Codec Pro Bold"/>
                <a:cs typeface="Codec Pro Bold"/>
                <a:sym typeface="Codec Pro Bold"/>
              </a:rPr>
              <a:t>caja negra</a:t>
            </a:r>
            <a:r>
              <a:rPr lang="en-US" sz="2100">
                <a:solidFill>
                  <a:srgbClr val="15193E"/>
                </a:solidFill>
                <a:latin typeface="Codec Pro"/>
                <a:ea typeface="Codec Pro"/>
                <a:cs typeface="Codec Pro"/>
                <a:sym typeface="Codec Pro"/>
              </a:rPr>
              <a:t>, ya que nos permitió evaluar el funcionamiento de todos los componentes desde una perspectiva externa, verificando su comportamiento y salida sin necesidad de revisar ni ejecutar el código fuente de cada componente</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r>
              <a:rPr lang="en-US" sz="2100">
                <a:solidFill>
                  <a:srgbClr val="15193E"/>
                </a:solidFill>
                <a:latin typeface="Codec Pro"/>
                <a:ea typeface="Codec Pro"/>
                <a:cs typeface="Codec Pro"/>
                <a:sym typeface="Codec Pro"/>
              </a:rPr>
              <a:t>Los tipos de pruebas utilizados fueron los siguientes:</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r>
              <a:rPr lang="en-US" sz="2100">
                <a:solidFill>
                  <a:srgbClr val="15193E"/>
                </a:solidFill>
                <a:latin typeface="Codec Pro"/>
                <a:ea typeface="Codec Pro"/>
                <a:cs typeface="Codec Pro"/>
                <a:sym typeface="Codec Pro"/>
              </a:rPr>
              <a:t>Funcionales</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Pruebas de unidad</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Pruebas de integración</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r>
              <a:rPr lang="en-US" sz="2100">
                <a:solidFill>
                  <a:srgbClr val="15193E"/>
                </a:solidFill>
                <a:latin typeface="Codec Pro"/>
                <a:ea typeface="Codec Pro"/>
                <a:cs typeface="Codec Pro"/>
                <a:sym typeface="Codec Pro"/>
              </a:rPr>
              <a:t>Pruebas de Usabilidad</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Pruebas de experiencia de usuario</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r>
              <a:rPr lang="en-US" sz="2100">
                <a:solidFill>
                  <a:srgbClr val="15193E"/>
                </a:solidFill>
                <a:latin typeface="Codec Pro"/>
                <a:ea typeface="Codec Pro"/>
                <a:cs typeface="Codec Pro"/>
                <a:sym typeface="Codec Pro"/>
              </a:rPr>
              <a:t>Pruebas de Rendimiento</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Pruebas de estrés</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r>
              <a:rPr lang="en-US" sz="2100">
                <a:solidFill>
                  <a:srgbClr val="15193E"/>
                </a:solidFill>
                <a:latin typeface="Codec Pro"/>
                <a:ea typeface="Codec Pro"/>
                <a:cs typeface="Codec Pro"/>
                <a:sym typeface="Codec Pro"/>
              </a:rPr>
              <a:t>Pruebas de Seguridad</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Pruebas de autenticación y autorización</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r>
              <a:rPr lang="en-US" sz="2100">
                <a:solidFill>
                  <a:srgbClr val="15193E"/>
                </a:solidFill>
                <a:latin typeface="Codec Pro"/>
                <a:ea typeface="Codec Pro"/>
                <a:cs typeface="Codec Pro"/>
                <a:sym typeface="Codec Pro"/>
              </a:rPr>
              <a:t>Posteriormente usamos herramientas que nos permitió gestionar y seguir el progreso de las pruebas planteadas:</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Plantilla de casos de pruebas</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Plantilla de set de pruebas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69453" y="-57187"/>
            <a:ext cx="7668455" cy="10401374"/>
          </a:xfrm>
          <a:custGeom>
            <a:avLst/>
            <a:gdLst/>
            <a:ahLst/>
            <a:cxnLst/>
            <a:rect l="l" t="t" r="r" b="b"/>
            <a:pathLst>
              <a:path w="7668455" h="10401374">
                <a:moveTo>
                  <a:pt x="0" y="0"/>
                </a:moveTo>
                <a:lnTo>
                  <a:pt x="7668455" y="0"/>
                </a:lnTo>
                <a:lnTo>
                  <a:pt x="7668455"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r="-35638"/>
            </a:stretch>
          </a:blipFill>
        </p:spPr>
      </p:sp>
      <p:sp>
        <p:nvSpPr>
          <p:cNvPr id="3" name="Freeform 3"/>
          <p:cNvSpPr/>
          <p:nvPr/>
        </p:nvSpPr>
        <p:spPr>
          <a:xfrm>
            <a:off x="16024361" y="-770923"/>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130906" y="283261"/>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163106" y="-643973"/>
            <a:ext cx="2362646" cy="1404701"/>
          </a:xfrm>
          <a:custGeom>
            <a:avLst/>
            <a:gdLst/>
            <a:ahLst/>
            <a:cxnLst/>
            <a:rect l="l" t="t" r="r" b="b"/>
            <a:pathLst>
              <a:path w="2362646" h="1404701">
                <a:moveTo>
                  <a:pt x="0" y="0"/>
                </a:moveTo>
                <a:lnTo>
                  <a:pt x="2362646" y="0"/>
                </a:lnTo>
                <a:lnTo>
                  <a:pt x="2362646" y="1404700"/>
                </a:lnTo>
                <a:lnTo>
                  <a:pt x="0" y="14047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V="1">
            <a:off x="17793787" y="9929500"/>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6719008" y="8985901"/>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V="1">
            <a:off x="16932531" y="9989676"/>
            <a:ext cx="2362646" cy="1404701"/>
          </a:xfrm>
          <a:custGeom>
            <a:avLst/>
            <a:gdLst/>
            <a:ahLst/>
            <a:cxnLst/>
            <a:rect l="l" t="t" r="r" b="b"/>
            <a:pathLst>
              <a:path w="2362646" h="1404701">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2683547" y="888785"/>
            <a:ext cx="2233227" cy="2233227"/>
          </a:xfrm>
          <a:custGeom>
            <a:avLst/>
            <a:gdLst/>
            <a:ahLst/>
            <a:cxnLst/>
            <a:rect l="l" t="t" r="r" b="b"/>
            <a:pathLst>
              <a:path w="2233227" h="2233227">
                <a:moveTo>
                  <a:pt x="0" y="0"/>
                </a:moveTo>
                <a:lnTo>
                  <a:pt x="2233226" y="0"/>
                </a:lnTo>
                <a:lnTo>
                  <a:pt x="2233226" y="2233227"/>
                </a:lnTo>
                <a:lnTo>
                  <a:pt x="0" y="2233227"/>
                </a:lnTo>
                <a:lnTo>
                  <a:pt x="0" y="0"/>
                </a:lnTo>
                <a:close/>
              </a:path>
            </a:pathLst>
          </a:custGeom>
          <a:blipFill>
            <a:blip r:embed="rId6"/>
            <a:stretch>
              <a:fillRect l="-31249" r="-31249"/>
            </a:stretch>
          </a:blipFill>
        </p:spPr>
      </p:sp>
      <p:sp>
        <p:nvSpPr>
          <p:cNvPr id="10" name="Freeform 10"/>
          <p:cNvSpPr/>
          <p:nvPr/>
        </p:nvSpPr>
        <p:spPr>
          <a:xfrm>
            <a:off x="156602" y="4026887"/>
            <a:ext cx="2233227" cy="2233227"/>
          </a:xfrm>
          <a:custGeom>
            <a:avLst/>
            <a:gdLst/>
            <a:ahLst/>
            <a:cxnLst/>
            <a:rect l="l" t="t" r="r" b="b"/>
            <a:pathLst>
              <a:path w="2233227" h="2233227">
                <a:moveTo>
                  <a:pt x="0" y="0"/>
                </a:moveTo>
                <a:lnTo>
                  <a:pt x="2233227" y="0"/>
                </a:lnTo>
                <a:lnTo>
                  <a:pt x="2233227" y="2233226"/>
                </a:lnTo>
                <a:lnTo>
                  <a:pt x="0" y="2233226"/>
                </a:lnTo>
                <a:lnTo>
                  <a:pt x="0" y="0"/>
                </a:lnTo>
                <a:close/>
              </a:path>
            </a:pathLst>
          </a:custGeom>
          <a:blipFill>
            <a:blip r:embed="rId7"/>
            <a:stretch>
              <a:fillRect/>
            </a:stretch>
          </a:blipFill>
        </p:spPr>
      </p:sp>
      <p:sp>
        <p:nvSpPr>
          <p:cNvPr id="11" name="Freeform 11"/>
          <p:cNvSpPr/>
          <p:nvPr/>
        </p:nvSpPr>
        <p:spPr>
          <a:xfrm>
            <a:off x="5212048" y="4026887"/>
            <a:ext cx="2233227" cy="2233227"/>
          </a:xfrm>
          <a:custGeom>
            <a:avLst/>
            <a:gdLst/>
            <a:ahLst/>
            <a:cxnLst/>
            <a:rect l="l" t="t" r="r" b="b"/>
            <a:pathLst>
              <a:path w="2233227" h="2233227">
                <a:moveTo>
                  <a:pt x="0" y="0"/>
                </a:moveTo>
                <a:lnTo>
                  <a:pt x="2233227" y="0"/>
                </a:lnTo>
                <a:lnTo>
                  <a:pt x="2233227" y="2233226"/>
                </a:lnTo>
                <a:lnTo>
                  <a:pt x="0" y="2233226"/>
                </a:lnTo>
                <a:lnTo>
                  <a:pt x="0" y="0"/>
                </a:lnTo>
                <a:close/>
              </a:path>
            </a:pathLst>
          </a:custGeom>
          <a:blipFill>
            <a:blip r:embed="rId8"/>
            <a:stretch>
              <a:fillRect/>
            </a:stretch>
          </a:blipFill>
        </p:spPr>
      </p:sp>
      <p:sp>
        <p:nvSpPr>
          <p:cNvPr id="12" name="Freeform 12"/>
          <p:cNvSpPr/>
          <p:nvPr/>
        </p:nvSpPr>
        <p:spPr>
          <a:xfrm>
            <a:off x="2683547" y="7164988"/>
            <a:ext cx="2233227" cy="2233227"/>
          </a:xfrm>
          <a:custGeom>
            <a:avLst/>
            <a:gdLst/>
            <a:ahLst/>
            <a:cxnLst/>
            <a:rect l="l" t="t" r="r" b="b"/>
            <a:pathLst>
              <a:path w="2233227" h="2233227">
                <a:moveTo>
                  <a:pt x="0" y="0"/>
                </a:moveTo>
                <a:lnTo>
                  <a:pt x="2233226" y="0"/>
                </a:lnTo>
                <a:lnTo>
                  <a:pt x="2233226" y="2233227"/>
                </a:lnTo>
                <a:lnTo>
                  <a:pt x="0" y="2233227"/>
                </a:lnTo>
                <a:lnTo>
                  <a:pt x="0" y="0"/>
                </a:lnTo>
                <a:close/>
              </a:path>
            </a:pathLst>
          </a:custGeom>
          <a:blipFill>
            <a:blip r:embed="rId9"/>
            <a:stretch>
              <a:fillRect/>
            </a:stretch>
          </a:blipFill>
        </p:spPr>
      </p:sp>
      <p:sp>
        <p:nvSpPr>
          <p:cNvPr id="13" name="Freeform 13"/>
          <p:cNvSpPr/>
          <p:nvPr/>
        </p:nvSpPr>
        <p:spPr>
          <a:xfrm>
            <a:off x="2683547" y="4026887"/>
            <a:ext cx="2233227" cy="2233227"/>
          </a:xfrm>
          <a:custGeom>
            <a:avLst/>
            <a:gdLst/>
            <a:ahLst/>
            <a:cxnLst/>
            <a:rect l="l" t="t" r="r" b="b"/>
            <a:pathLst>
              <a:path w="2233227" h="2233227">
                <a:moveTo>
                  <a:pt x="0" y="0"/>
                </a:moveTo>
                <a:lnTo>
                  <a:pt x="2233226" y="0"/>
                </a:lnTo>
                <a:lnTo>
                  <a:pt x="2233226" y="2233226"/>
                </a:lnTo>
                <a:lnTo>
                  <a:pt x="0" y="2233226"/>
                </a:lnTo>
                <a:lnTo>
                  <a:pt x="0" y="0"/>
                </a:lnTo>
                <a:close/>
              </a:path>
            </a:pathLst>
          </a:custGeom>
          <a:blipFill>
            <a:blip r:embed="rId10"/>
            <a:stretch>
              <a:fillRect/>
            </a:stretch>
          </a:blipFill>
        </p:spPr>
      </p:sp>
      <p:sp>
        <p:nvSpPr>
          <p:cNvPr id="14" name="TextBox 14"/>
          <p:cNvSpPr txBox="1"/>
          <p:nvPr/>
        </p:nvSpPr>
        <p:spPr>
          <a:xfrm>
            <a:off x="8140317" y="1967298"/>
            <a:ext cx="8958428" cy="8524875"/>
          </a:xfrm>
          <a:prstGeom prst="rect">
            <a:avLst/>
          </a:prstGeom>
        </p:spPr>
        <p:txBody>
          <a:bodyPr lIns="0" tIns="0" rIns="0" bIns="0" rtlCol="0" anchor="t">
            <a:spAutoFit/>
          </a:bodyPr>
          <a:lstStyle/>
          <a:p>
            <a:pPr algn="l">
              <a:lnSpc>
                <a:spcPts val="2520"/>
              </a:lnSpc>
            </a:pPr>
            <a:r>
              <a:rPr lang="en-US" sz="2100">
                <a:solidFill>
                  <a:srgbClr val="15193E"/>
                </a:solidFill>
                <a:latin typeface="Codec Pro"/>
                <a:ea typeface="Codec Pro"/>
                <a:cs typeface="Codec Pro"/>
                <a:sym typeface="Codec Pro"/>
              </a:rPr>
              <a:t>Las tecnologías empleadas en este proyecto son las siguientes:</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React Native: Se utiliza como el marco principal para el desarrollo de la aplicación móvil. Permite la creación de interfaces de usuario altamente interactivas y funcionales, además de ofrecer compatibilidad multiplataforma (iOS y Android), optimizando el tiempo y los recursos de desarrollo.</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Expo CLI: Es una herramienta clave en el desarrollo con React Native. Proporciona un entorno simplificado para construir, probar y desplegar la aplicación, eliminando la necesidad de configurar un entorno de desarrollo nativo complejo.</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Supabase (PostgreSQL): Sirve como la solución principal para la gestión de datos. Es una plataforma de código abierto basada en PostgreSQL</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AWS (Amazon Web Services): Se considera como la futura solución para alojar la base de datos y otros servicios en la nube, garantizando alta disponibilidad, escalabilidad y seguridad a medida que el proyecto crezca.</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Visual Studio Code (VS Code): Este editor de código se emplea para el desarrollo del proyecto. Su soporte para múltiples lenguajes, extensiones y herramientas integradas hace que sea una opción ideal para un flujo de trabajo eficiente y organizado.</a:t>
            </a:r>
          </a:p>
          <a:p>
            <a:pPr algn="l">
              <a:lnSpc>
                <a:spcPts val="2520"/>
              </a:lnSpc>
            </a:pPr>
            <a:endParaRPr lang="en-US" sz="2100">
              <a:solidFill>
                <a:srgbClr val="15193E"/>
              </a:solidFill>
              <a:latin typeface="Codec Pro"/>
              <a:ea typeface="Codec Pro"/>
              <a:cs typeface="Codec Pro"/>
              <a:sym typeface="Codec Pro"/>
            </a:endParaRPr>
          </a:p>
        </p:txBody>
      </p:sp>
      <p:sp>
        <p:nvSpPr>
          <p:cNvPr id="15" name="TextBox 15"/>
          <p:cNvSpPr txBox="1"/>
          <p:nvPr/>
        </p:nvSpPr>
        <p:spPr>
          <a:xfrm>
            <a:off x="8212536" y="688974"/>
            <a:ext cx="7247967" cy="1308101"/>
          </a:xfrm>
          <a:prstGeom prst="rect">
            <a:avLst/>
          </a:prstGeom>
        </p:spPr>
        <p:txBody>
          <a:bodyPr lIns="0" tIns="0" rIns="0" bIns="0" rtlCol="0" anchor="t">
            <a:spAutoFit/>
          </a:bodyPr>
          <a:lstStyle/>
          <a:p>
            <a:pPr algn="l">
              <a:lnSpc>
                <a:spcPts val="4700"/>
              </a:lnSpc>
            </a:pPr>
            <a:r>
              <a:rPr lang="en-US" sz="5000" b="1">
                <a:solidFill>
                  <a:srgbClr val="FFB02C"/>
                </a:solidFill>
                <a:latin typeface="Codec Pro Bold"/>
                <a:ea typeface="Codec Pro Bold"/>
                <a:cs typeface="Codec Pro Bold"/>
                <a:sym typeface="Codec Pro Bold"/>
              </a:rPr>
              <a:t>SERVICIOS Y TECNOLOGÍAS </a:t>
            </a:r>
          </a:p>
        </p:txBody>
      </p:sp>
      <p:sp>
        <p:nvSpPr>
          <p:cNvPr id="16" name="Freeform 16"/>
          <p:cNvSpPr/>
          <p:nvPr/>
        </p:nvSpPr>
        <p:spPr>
          <a:xfrm>
            <a:off x="15207153" y="809032"/>
            <a:ext cx="923753" cy="1029887"/>
          </a:xfrm>
          <a:custGeom>
            <a:avLst/>
            <a:gdLst/>
            <a:ahLst/>
            <a:cxnLst/>
            <a:rect l="l" t="t" r="r" b="b"/>
            <a:pathLst>
              <a:path w="923753" h="1029887">
                <a:moveTo>
                  <a:pt x="0" y="0"/>
                </a:moveTo>
                <a:lnTo>
                  <a:pt x="923753" y="0"/>
                </a:lnTo>
                <a:lnTo>
                  <a:pt x="923753" y="1029886"/>
                </a:lnTo>
                <a:lnTo>
                  <a:pt x="0" y="1029886"/>
                </a:lnTo>
                <a:lnTo>
                  <a:pt x="0" y="0"/>
                </a:lnTo>
                <a:close/>
              </a:path>
            </a:pathLst>
          </a:custGeom>
          <a:blipFill>
            <a:blip r:embed="rId11"/>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10720624" y="0"/>
            <a:ext cx="7668455" cy="10401374"/>
          </a:xfrm>
          <a:custGeom>
            <a:avLst/>
            <a:gdLst/>
            <a:ahLst/>
            <a:cxnLst/>
            <a:rect l="l" t="t" r="r" b="b"/>
            <a:pathLst>
              <a:path w="7668455" h="10401374">
                <a:moveTo>
                  <a:pt x="0" y="0"/>
                </a:moveTo>
                <a:lnTo>
                  <a:pt x="7668455" y="0"/>
                </a:lnTo>
                <a:lnTo>
                  <a:pt x="7668455"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r="-35638"/>
            </a:stretch>
          </a:blipFill>
        </p:spPr>
      </p:sp>
      <p:sp>
        <p:nvSpPr>
          <p:cNvPr id="3" name="Freeform 3"/>
          <p:cNvSpPr/>
          <p:nvPr/>
        </p:nvSpPr>
        <p:spPr>
          <a:xfrm>
            <a:off x="-139536"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14315" y="479227"/>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00792" y="-422617"/>
            <a:ext cx="2362646" cy="1404701"/>
          </a:xfrm>
          <a:custGeom>
            <a:avLst/>
            <a:gdLst/>
            <a:ahLst/>
            <a:cxnLst/>
            <a:rect l="l" t="t" r="r" b="b"/>
            <a:pathLst>
              <a:path w="2362646" h="1404701">
                <a:moveTo>
                  <a:pt x="0" y="0"/>
                </a:moveTo>
                <a:lnTo>
                  <a:pt x="2362647" y="0"/>
                </a:lnTo>
                <a:lnTo>
                  <a:pt x="2362647"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V="1">
            <a:off x="-139536" y="9177967"/>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214315" y="8234368"/>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V="1">
            <a:off x="-1000792" y="9238143"/>
            <a:ext cx="2362646" cy="1404701"/>
          </a:xfrm>
          <a:custGeom>
            <a:avLst/>
            <a:gdLst/>
            <a:ahLst/>
            <a:cxnLst/>
            <a:rect l="l" t="t" r="r" b="b"/>
            <a:pathLst>
              <a:path w="2362646" h="1404701">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0891388" y="3119403"/>
            <a:ext cx="7261858" cy="4084795"/>
          </a:xfrm>
          <a:custGeom>
            <a:avLst/>
            <a:gdLst/>
            <a:ahLst/>
            <a:cxnLst/>
            <a:rect l="l" t="t" r="r" b="b"/>
            <a:pathLst>
              <a:path w="7261858" h="4084795">
                <a:moveTo>
                  <a:pt x="0" y="0"/>
                </a:moveTo>
                <a:lnTo>
                  <a:pt x="7261857" y="0"/>
                </a:lnTo>
                <a:lnTo>
                  <a:pt x="7261857" y="4084795"/>
                </a:lnTo>
                <a:lnTo>
                  <a:pt x="0" y="4084795"/>
                </a:lnTo>
                <a:lnTo>
                  <a:pt x="0" y="0"/>
                </a:lnTo>
                <a:close/>
              </a:path>
            </a:pathLst>
          </a:custGeom>
          <a:blipFill>
            <a:blip r:embed="rId6"/>
            <a:stretch>
              <a:fillRect/>
            </a:stretch>
          </a:blipFill>
        </p:spPr>
      </p:sp>
      <p:sp>
        <p:nvSpPr>
          <p:cNvPr id="10" name="TextBox 10"/>
          <p:cNvSpPr txBox="1"/>
          <p:nvPr/>
        </p:nvSpPr>
        <p:spPr>
          <a:xfrm>
            <a:off x="2608172" y="1472259"/>
            <a:ext cx="7536537" cy="717551"/>
          </a:xfrm>
          <a:prstGeom prst="rect">
            <a:avLst/>
          </a:prstGeom>
        </p:spPr>
        <p:txBody>
          <a:bodyPr lIns="0" tIns="0" rIns="0" bIns="0" rtlCol="0" anchor="t">
            <a:spAutoFit/>
          </a:bodyPr>
          <a:lstStyle/>
          <a:p>
            <a:pPr algn="l">
              <a:lnSpc>
                <a:spcPts val="4700"/>
              </a:lnSpc>
            </a:pPr>
            <a:r>
              <a:rPr lang="en-US" sz="5000" b="1">
                <a:solidFill>
                  <a:srgbClr val="FFB02C"/>
                </a:solidFill>
                <a:latin typeface="Codec Pro Bold"/>
                <a:ea typeface="Codec Pro Bold"/>
                <a:cs typeface="Codec Pro Bold"/>
                <a:sym typeface="Codec Pro Bold"/>
              </a:rPr>
              <a:t>FACTIBILIDAD TÉCNICA</a:t>
            </a:r>
          </a:p>
        </p:txBody>
      </p:sp>
      <p:sp>
        <p:nvSpPr>
          <p:cNvPr id="11" name="TextBox 11"/>
          <p:cNvSpPr txBox="1"/>
          <p:nvPr/>
        </p:nvSpPr>
        <p:spPr>
          <a:xfrm>
            <a:off x="2608172" y="2390775"/>
            <a:ext cx="6702926" cy="7896225"/>
          </a:xfrm>
          <a:prstGeom prst="rect">
            <a:avLst/>
          </a:prstGeom>
        </p:spPr>
        <p:txBody>
          <a:bodyPr lIns="0" tIns="0" rIns="0" bIns="0" rtlCol="0" anchor="t">
            <a:spAutoFit/>
          </a:bodyPr>
          <a:lstStyle/>
          <a:p>
            <a:pPr algn="l">
              <a:lnSpc>
                <a:spcPts val="2520"/>
              </a:lnSpc>
            </a:pPr>
            <a:r>
              <a:rPr lang="en-US" sz="2100">
                <a:solidFill>
                  <a:srgbClr val="15193E"/>
                </a:solidFill>
                <a:latin typeface="Codec Pro"/>
                <a:ea typeface="Codec Pro"/>
                <a:cs typeface="Codec Pro"/>
                <a:sym typeface="Codec Pro"/>
              </a:rPr>
              <a:t>La razón por la que decidimos utilizar estas aplicaciones es por las siguientes razones:</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React Native: Este framework permite desarrollar aplicaciones móviles para iOS y Android utilizando un único código base, lo que optimiza los tiempos y recursos. Además, ofrece un excelente rendimiento y una experiencia de usuario cercana a las aplicaciones nativas.</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Expo CLI: Facilita el proceso de desarrollo y pruebas al proporcionar herramientas preconfiguradas y un entorno simplificado, eliminando la complejidad de configurar un entorno de desarrollo nativo.</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Supabase (PostgreSQL): Elegimos esta plataforma por su capacidad para gestionar bases de datos en tiempo real, autenticación y almacenamiento, todo integrado en una solución de código abierto y basada en PostgreSQL, que es robusta y ampliamente utilizada en la industria.</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endParaRPr lang="en-US" sz="2100">
              <a:solidFill>
                <a:srgbClr val="15193E"/>
              </a:solidFill>
              <a:latin typeface="Codec Pro"/>
              <a:ea typeface="Codec Pro"/>
              <a:cs typeface="Codec Pro"/>
              <a:sym typeface="Codec Pro"/>
            </a:endParaRPr>
          </a:p>
        </p:txBody>
      </p:sp>
      <p:sp>
        <p:nvSpPr>
          <p:cNvPr id="12" name="Freeform 12"/>
          <p:cNvSpPr/>
          <p:nvPr/>
        </p:nvSpPr>
        <p:spPr>
          <a:xfrm>
            <a:off x="1361855" y="1149589"/>
            <a:ext cx="933023" cy="1040221"/>
          </a:xfrm>
          <a:custGeom>
            <a:avLst/>
            <a:gdLst/>
            <a:ahLst/>
            <a:cxnLst/>
            <a:rect l="l" t="t" r="r" b="b"/>
            <a:pathLst>
              <a:path w="933023" h="1040221">
                <a:moveTo>
                  <a:pt x="0" y="0"/>
                </a:moveTo>
                <a:lnTo>
                  <a:pt x="933022" y="0"/>
                </a:lnTo>
                <a:lnTo>
                  <a:pt x="933022" y="1040221"/>
                </a:lnTo>
                <a:lnTo>
                  <a:pt x="0" y="1040221"/>
                </a:lnTo>
                <a:lnTo>
                  <a:pt x="0" y="0"/>
                </a:lnTo>
                <a:close/>
              </a:path>
            </a:pathLst>
          </a:custGeom>
          <a:blipFill>
            <a:blip r:embed="rId7"/>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34068" y="-57187"/>
            <a:ext cx="7668455" cy="10401374"/>
          </a:xfrm>
          <a:custGeom>
            <a:avLst/>
            <a:gdLst/>
            <a:ahLst/>
            <a:cxnLst/>
            <a:rect l="l" t="t" r="r" b="b"/>
            <a:pathLst>
              <a:path w="7668455" h="10401374">
                <a:moveTo>
                  <a:pt x="0" y="0"/>
                </a:moveTo>
                <a:lnTo>
                  <a:pt x="7668456" y="0"/>
                </a:lnTo>
                <a:lnTo>
                  <a:pt x="7668456"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r="-35638"/>
            </a:stretch>
          </a:blipFill>
        </p:spPr>
      </p:sp>
      <p:sp>
        <p:nvSpPr>
          <p:cNvPr id="3" name="Freeform 3"/>
          <p:cNvSpPr/>
          <p:nvPr/>
        </p:nvSpPr>
        <p:spPr>
          <a:xfrm>
            <a:off x="16024361" y="-770923"/>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130906" y="283261"/>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163106" y="-643973"/>
            <a:ext cx="2362646" cy="1404701"/>
          </a:xfrm>
          <a:custGeom>
            <a:avLst/>
            <a:gdLst/>
            <a:ahLst/>
            <a:cxnLst/>
            <a:rect l="l" t="t" r="r" b="b"/>
            <a:pathLst>
              <a:path w="2362646" h="1404701">
                <a:moveTo>
                  <a:pt x="0" y="0"/>
                </a:moveTo>
                <a:lnTo>
                  <a:pt x="2362646" y="0"/>
                </a:lnTo>
                <a:lnTo>
                  <a:pt x="2362646" y="1404700"/>
                </a:lnTo>
                <a:lnTo>
                  <a:pt x="0" y="14047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V="1">
            <a:off x="17793787" y="9929500"/>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6719008" y="8985901"/>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V="1">
            <a:off x="16932531" y="9989676"/>
            <a:ext cx="2362646" cy="1404701"/>
          </a:xfrm>
          <a:custGeom>
            <a:avLst/>
            <a:gdLst/>
            <a:ahLst/>
            <a:cxnLst/>
            <a:rect l="l" t="t" r="r" b="b"/>
            <a:pathLst>
              <a:path w="2362646" h="1404701">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9194" y="2675689"/>
            <a:ext cx="7241932" cy="4734413"/>
          </a:xfrm>
          <a:custGeom>
            <a:avLst/>
            <a:gdLst/>
            <a:ahLst/>
            <a:cxnLst/>
            <a:rect l="l" t="t" r="r" b="b"/>
            <a:pathLst>
              <a:path w="7241932" h="4734413">
                <a:moveTo>
                  <a:pt x="0" y="0"/>
                </a:moveTo>
                <a:lnTo>
                  <a:pt x="7241932" y="0"/>
                </a:lnTo>
                <a:lnTo>
                  <a:pt x="7241932" y="4734413"/>
                </a:lnTo>
                <a:lnTo>
                  <a:pt x="0" y="4734413"/>
                </a:lnTo>
                <a:lnTo>
                  <a:pt x="0" y="0"/>
                </a:lnTo>
                <a:close/>
              </a:path>
            </a:pathLst>
          </a:custGeom>
          <a:blipFill>
            <a:blip r:embed="rId6"/>
            <a:stretch>
              <a:fillRect/>
            </a:stretch>
          </a:blipFill>
        </p:spPr>
      </p:sp>
      <p:sp>
        <p:nvSpPr>
          <p:cNvPr id="10" name="TextBox 10"/>
          <p:cNvSpPr txBox="1"/>
          <p:nvPr/>
        </p:nvSpPr>
        <p:spPr>
          <a:xfrm>
            <a:off x="8597434" y="393699"/>
            <a:ext cx="4593107" cy="1308101"/>
          </a:xfrm>
          <a:prstGeom prst="rect">
            <a:avLst/>
          </a:prstGeom>
        </p:spPr>
        <p:txBody>
          <a:bodyPr lIns="0" tIns="0" rIns="0" bIns="0" rtlCol="0" anchor="t">
            <a:spAutoFit/>
          </a:bodyPr>
          <a:lstStyle/>
          <a:p>
            <a:pPr algn="l">
              <a:lnSpc>
                <a:spcPts val="4700"/>
              </a:lnSpc>
            </a:pPr>
            <a:r>
              <a:rPr lang="en-US" sz="5000" b="1">
                <a:solidFill>
                  <a:srgbClr val="FFB02C"/>
                </a:solidFill>
                <a:latin typeface="Codec Pro Bold"/>
                <a:ea typeface="Codec Pro Bold"/>
                <a:cs typeface="Codec Pro Bold"/>
                <a:sym typeface="Codec Pro Bold"/>
              </a:rPr>
              <a:t>FACTIBILIDAD OPERACIONAL</a:t>
            </a:r>
          </a:p>
        </p:txBody>
      </p:sp>
      <p:sp>
        <p:nvSpPr>
          <p:cNvPr id="11" name="TextBox 11"/>
          <p:cNvSpPr txBox="1"/>
          <p:nvPr/>
        </p:nvSpPr>
        <p:spPr>
          <a:xfrm>
            <a:off x="8383289" y="2399197"/>
            <a:ext cx="7961140" cy="7267575"/>
          </a:xfrm>
          <a:prstGeom prst="rect">
            <a:avLst/>
          </a:prstGeom>
        </p:spPr>
        <p:txBody>
          <a:bodyPr lIns="0" tIns="0" rIns="0" bIns="0" rtlCol="0" anchor="t">
            <a:spAutoFit/>
          </a:bodyPr>
          <a:lstStyle/>
          <a:p>
            <a:pPr marL="453390" lvl="1" indent="-226695" algn="l">
              <a:lnSpc>
                <a:spcPts val="2520"/>
              </a:lnSpc>
              <a:buFont typeface="Arial"/>
              <a:buChar char="•"/>
            </a:pPr>
            <a:r>
              <a:rPr lang="en-US" sz="2100">
                <a:solidFill>
                  <a:srgbClr val="15193E"/>
                </a:solidFill>
                <a:latin typeface="Codec Pro"/>
                <a:ea typeface="Codec Pro"/>
                <a:cs typeface="Codec Pro"/>
                <a:sym typeface="Codec Pro"/>
              </a:rPr>
              <a:t>La utilización de Supabase es factible ya que es de uso gratuito.</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Futuramente se tiene contemplado migrar a una base de datos en la nube con los recursos para soportar hasta 10.000 usuarios, junto con los post, likes, comentarios, etc. Esta base de datos contemplada es fácil de mantener, a la vez que cuenta con un costo bajo.</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El sistema necesita poco personal para ser administrado</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Al ser un sistema para una comunidad de nicho, es fácil de mantener  en términos de administración.</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Al estar nosotros a cargo, podremos darle soporte a la aplicación basándonos en la opinión y necesidades de la comunidad, manteniendo consciencia respecto a todo lo que sucede en el sistema.</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Brindaremos este servicio como dueños de esta plataforma, lo que elimina problemas burocráticos.</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endParaRPr lang="en-US" sz="2100">
              <a:solidFill>
                <a:srgbClr val="15193E"/>
              </a:solidFill>
              <a:latin typeface="Codec Pro"/>
              <a:ea typeface="Codec Pro"/>
              <a:cs typeface="Codec Pro"/>
              <a:sym typeface="Codec Pro"/>
            </a:endParaRPr>
          </a:p>
        </p:txBody>
      </p:sp>
      <p:sp>
        <p:nvSpPr>
          <p:cNvPr id="12" name="Freeform 12"/>
          <p:cNvSpPr/>
          <p:nvPr/>
        </p:nvSpPr>
        <p:spPr>
          <a:xfrm>
            <a:off x="15163106" y="760727"/>
            <a:ext cx="1016888" cy="1133722"/>
          </a:xfrm>
          <a:custGeom>
            <a:avLst/>
            <a:gdLst/>
            <a:ahLst/>
            <a:cxnLst/>
            <a:rect l="l" t="t" r="r" b="b"/>
            <a:pathLst>
              <a:path w="1016888" h="1133722">
                <a:moveTo>
                  <a:pt x="0" y="0"/>
                </a:moveTo>
                <a:lnTo>
                  <a:pt x="1016888" y="0"/>
                </a:lnTo>
                <a:lnTo>
                  <a:pt x="1016888" y="1133723"/>
                </a:lnTo>
                <a:lnTo>
                  <a:pt x="0" y="1133723"/>
                </a:lnTo>
                <a:lnTo>
                  <a:pt x="0" y="0"/>
                </a:lnTo>
                <a:close/>
              </a:path>
            </a:pathLst>
          </a:custGeom>
          <a:blipFill>
            <a:blip r:embed="rId7"/>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10720624" y="0"/>
            <a:ext cx="7668455" cy="10401374"/>
          </a:xfrm>
          <a:custGeom>
            <a:avLst/>
            <a:gdLst/>
            <a:ahLst/>
            <a:cxnLst/>
            <a:rect l="l" t="t" r="r" b="b"/>
            <a:pathLst>
              <a:path w="7668455" h="10401374">
                <a:moveTo>
                  <a:pt x="0" y="0"/>
                </a:moveTo>
                <a:lnTo>
                  <a:pt x="7668455" y="0"/>
                </a:lnTo>
                <a:lnTo>
                  <a:pt x="7668455"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r="-35638"/>
            </a:stretch>
          </a:blipFill>
        </p:spPr>
      </p:sp>
      <p:sp>
        <p:nvSpPr>
          <p:cNvPr id="3" name="Freeform 3"/>
          <p:cNvSpPr/>
          <p:nvPr/>
        </p:nvSpPr>
        <p:spPr>
          <a:xfrm>
            <a:off x="-139536"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14315" y="479227"/>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00792" y="-422617"/>
            <a:ext cx="2362646" cy="1404701"/>
          </a:xfrm>
          <a:custGeom>
            <a:avLst/>
            <a:gdLst/>
            <a:ahLst/>
            <a:cxnLst/>
            <a:rect l="l" t="t" r="r" b="b"/>
            <a:pathLst>
              <a:path w="2362646" h="1404701">
                <a:moveTo>
                  <a:pt x="0" y="0"/>
                </a:moveTo>
                <a:lnTo>
                  <a:pt x="2362647" y="0"/>
                </a:lnTo>
                <a:lnTo>
                  <a:pt x="2362647"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V="1">
            <a:off x="-139536" y="9177967"/>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214315" y="8234368"/>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V="1">
            <a:off x="-1000792" y="9238143"/>
            <a:ext cx="2362646" cy="1404701"/>
          </a:xfrm>
          <a:custGeom>
            <a:avLst/>
            <a:gdLst/>
            <a:ahLst/>
            <a:cxnLst/>
            <a:rect l="l" t="t" r="r" b="b"/>
            <a:pathLst>
              <a:path w="2362646" h="1404701">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0901599" y="3126931"/>
            <a:ext cx="7150882" cy="4147511"/>
          </a:xfrm>
          <a:custGeom>
            <a:avLst/>
            <a:gdLst/>
            <a:ahLst/>
            <a:cxnLst/>
            <a:rect l="l" t="t" r="r" b="b"/>
            <a:pathLst>
              <a:path w="7150882" h="4147511">
                <a:moveTo>
                  <a:pt x="0" y="0"/>
                </a:moveTo>
                <a:lnTo>
                  <a:pt x="7150881" y="0"/>
                </a:lnTo>
                <a:lnTo>
                  <a:pt x="7150881" y="4147512"/>
                </a:lnTo>
                <a:lnTo>
                  <a:pt x="0" y="4147512"/>
                </a:lnTo>
                <a:lnTo>
                  <a:pt x="0" y="0"/>
                </a:lnTo>
                <a:close/>
              </a:path>
            </a:pathLst>
          </a:custGeom>
          <a:blipFill>
            <a:blip r:embed="rId6"/>
            <a:stretch>
              <a:fillRect/>
            </a:stretch>
          </a:blipFill>
        </p:spPr>
      </p:sp>
      <p:sp>
        <p:nvSpPr>
          <p:cNvPr id="10" name="TextBox 10"/>
          <p:cNvSpPr txBox="1"/>
          <p:nvPr/>
        </p:nvSpPr>
        <p:spPr>
          <a:xfrm>
            <a:off x="3447293" y="264532"/>
            <a:ext cx="6476194" cy="717551"/>
          </a:xfrm>
          <a:prstGeom prst="rect">
            <a:avLst/>
          </a:prstGeom>
        </p:spPr>
        <p:txBody>
          <a:bodyPr lIns="0" tIns="0" rIns="0" bIns="0" rtlCol="0" anchor="t">
            <a:spAutoFit/>
          </a:bodyPr>
          <a:lstStyle/>
          <a:p>
            <a:pPr algn="l">
              <a:lnSpc>
                <a:spcPts val="4700"/>
              </a:lnSpc>
            </a:pPr>
            <a:r>
              <a:rPr lang="en-US" sz="5000" b="1">
                <a:solidFill>
                  <a:srgbClr val="FFB02C"/>
                </a:solidFill>
                <a:latin typeface="Codec Pro Bold"/>
                <a:ea typeface="Codec Pro Bold"/>
                <a:cs typeface="Codec Pro Bold"/>
                <a:sym typeface="Codec Pro Bold"/>
              </a:rPr>
              <a:t>FACTIBILIDAD LEGAL</a:t>
            </a:r>
          </a:p>
        </p:txBody>
      </p:sp>
      <p:sp>
        <p:nvSpPr>
          <p:cNvPr id="11" name="TextBox 11"/>
          <p:cNvSpPr txBox="1"/>
          <p:nvPr/>
        </p:nvSpPr>
        <p:spPr>
          <a:xfrm>
            <a:off x="2213323" y="1028522"/>
            <a:ext cx="8375734" cy="9172575"/>
          </a:xfrm>
          <a:prstGeom prst="rect">
            <a:avLst/>
          </a:prstGeom>
        </p:spPr>
        <p:txBody>
          <a:bodyPr lIns="0" tIns="0" rIns="0" bIns="0" rtlCol="0" anchor="t">
            <a:spAutoFit/>
          </a:bodyPr>
          <a:lstStyle/>
          <a:p>
            <a:pPr algn="l">
              <a:lnSpc>
                <a:spcPts val="2280"/>
              </a:lnSpc>
            </a:pPr>
            <a:r>
              <a:rPr lang="en-US" sz="1900">
                <a:solidFill>
                  <a:srgbClr val="15193E"/>
                </a:solidFill>
                <a:latin typeface="Codec Pro"/>
                <a:ea typeface="Codec Pro"/>
                <a:cs typeface="Codec Pro"/>
                <a:sym typeface="Codec Pro"/>
              </a:rPr>
              <a:t>1) Propiedad Intelectual y Uso de Marca:</a:t>
            </a:r>
          </a:p>
          <a:p>
            <a:pPr algn="l">
              <a:lnSpc>
                <a:spcPts val="2280"/>
              </a:lnSpc>
            </a:pPr>
            <a:endParaRPr lang="en-US" sz="1900">
              <a:solidFill>
                <a:srgbClr val="15193E"/>
              </a:solidFill>
              <a:latin typeface="Codec Pro"/>
              <a:ea typeface="Codec Pro"/>
              <a:cs typeface="Codec Pro"/>
              <a:sym typeface="Codec Pro"/>
            </a:endParaRP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El proyecto no está afiliado oficialmente con FromSoftware o Bandai Namco .</a:t>
            </a: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Reconocemos que Bandai Namco dispone de programas de licencias y patrocinio; en caso de ser necesario, se explorará obtener los permisos pertinentes.</a:t>
            </a: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Evitamos el uso de contenido protegido por derechos de autor (imágenes, música, vídeos, textos, etc.) sin permiso explícito.</a:t>
            </a: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Fomentamos el uso de contenido original y de creación propia por parte de los usuarios para evitar infracciones.</a:t>
            </a:r>
          </a:p>
          <a:p>
            <a:pPr algn="l">
              <a:lnSpc>
                <a:spcPts val="2280"/>
              </a:lnSpc>
            </a:pPr>
            <a:endParaRPr lang="en-US" sz="1900">
              <a:solidFill>
                <a:srgbClr val="15193E"/>
              </a:solidFill>
              <a:latin typeface="Codec Pro"/>
              <a:ea typeface="Codec Pro"/>
              <a:cs typeface="Codec Pro"/>
              <a:sym typeface="Codec Pro"/>
            </a:endParaRPr>
          </a:p>
          <a:p>
            <a:pPr algn="l">
              <a:lnSpc>
                <a:spcPts val="2280"/>
              </a:lnSpc>
            </a:pPr>
            <a:r>
              <a:rPr lang="en-US" sz="1900">
                <a:solidFill>
                  <a:srgbClr val="15193E"/>
                </a:solidFill>
                <a:latin typeface="Codec Pro"/>
                <a:ea typeface="Codec Pro"/>
                <a:cs typeface="Codec Pro"/>
                <a:sym typeface="Codec Pro"/>
              </a:rPr>
              <a:t>2) Se implementarán cláusulas de uso claras para proteger a la comunidad y garantizar una experiencia segura. Estos incluyen:</a:t>
            </a:r>
          </a:p>
          <a:p>
            <a:pPr algn="l">
              <a:lnSpc>
                <a:spcPts val="2280"/>
              </a:lnSpc>
            </a:pPr>
            <a:endParaRPr lang="en-US" sz="1900">
              <a:solidFill>
                <a:srgbClr val="15193E"/>
              </a:solidFill>
              <a:latin typeface="Codec Pro"/>
              <a:ea typeface="Codec Pro"/>
              <a:cs typeface="Codec Pro"/>
              <a:sym typeface="Codec Pro"/>
            </a:endParaRP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Restricción de publicaciones que promueven incitación al odio, violencia, discriminación o contenido explícito no apto para la comunidad.</a:t>
            </a: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Evitar plagio o uso no autorizado de contenido con derechos de autor.</a:t>
            </a: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Obligatoriedad de atribuir al creador original cualquier contenido subido que no sea propio.</a:t>
            </a:r>
          </a:p>
          <a:p>
            <a:pPr algn="l">
              <a:lnSpc>
                <a:spcPts val="2280"/>
              </a:lnSpc>
            </a:pPr>
            <a:endParaRPr lang="en-US" sz="1900">
              <a:solidFill>
                <a:srgbClr val="15193E"/>
              </a:solidFill>
              <a:latin typeface="Codec Pro"/>
              <a:ea typeface="Codec Pro"/>
              <a:cs typeface="Codec Pro"/>
              <a:sym typeface="Codec Pro"/>
            </a:endParaRPr>
          </a:p>
          <a:p>
            <a:pPr algn="l">
              <a:lnSpc>
                <a:spcPts val="2280"/>
              </a:lnSpc>
            </a:pPr>
            <a:r>
              <a:rPr lang="en-US" sz="1900">
                <a:solidFill>
                  <a:srgbClr val="15193E"/>
                </a:solidFill>
                <a:latin typeface="Codec Pro"/>
                <a:ea typeface="Codec Pro"/>
                <a:cs typeface="Codec Pro"/>
                <a:sym typeface="Codec Pro"/>
              </a:rPr>
              <a:t>3) Para proteger la información de los usuarios, el proyecto garantizará:</a:t>
            </a:r>
          </a:p>
          <a:p>
            <a:pPr algn="l">
              <a:lnSpc>
                <a:spcPts val="2280"/>
              </a:lnSpc>
            </a:pPr>
            <a:endParaRPr lang="en-US" sz="1900">
              <a:solidFill>
                <a:srgbClr val="15193E"/>
              </a:solidFill>
              <a:latin typeface="Codec Pro"/>
              <a:ea typeface="Codec Pro"/>
              <a:cs typeface="Codec Pro"/>
              <a:sym typeface="Codec Pro"/>
            </a:endParaRP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Los datos personales recopilados no serán divulgados, vendidos o manipulados sin el consentimiento explícito del usuario.</a:t>
            </a: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Un sistema de almacenamiento seguro, aplicando prácticas recomendadas como encriptación de datos sensibles.</a:t>
            </a: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Solo el administrador del sistema tendrá acceso a la visualización de los datos, y exclusivamente con finos operativos relacionados con la gestión de la plataforma.</a:t>
            </a:r>
          </a:p>
        </p:txBody>
      </p:sp>
      <p:sp>
        <p:nvSpPr>
          <p:cNvPr id="12" name="Freeform 12"/>
          <p:cNvSpPr/>
          <p:nvPr/>
        </p:nvSpPr>
        <p:spPr>
          <a:xfrm>
            <a:off x="180531" y="4457611"/>
            <a:ext cx="1230412" cy="1371778"/>
          </a:xfrm>
          <a:custGeom>
            <a:avLst/>
            <a:gdLst/>
            <a:ahLst/>
            <a:cxnLst/>
            <a:rect l="l" t="t" r="r" b="b"/>
            <a:pathLst>
              <a:path w="1230412" h="1371778">
                <a:moveTo>
                  <a:pt x="0" y="0"/>
                </a:moveTo>
                <a:lnTo>
                  <a:pt x="1230412" y="0"/>
                </a:lnTo>
                <a:lnTo>
                  <a:pt x="1230412" y="1371778"/>
                </a:lnTo>
                <a:lnTo>
                  <a:pt x="0" y="1371778"/>
                </a:lnTo>
                <a:lnTo>
                  <a:pt x="0" y="0"/>
                </a:lnTo>
                <a:close/>
              </a:path>
            </a:pathLst>
          </a:custGeom>
          <a:blipFill>
            <a:blip r:embed="rId7"/>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7795"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60994" y="451930"/>
            <a:ext cx="2789693" cy="1658599"/>
          </a:xfrm>
          <a:custGeom>
            <a:avLst/>
            <a:gdLst/>
            <a:ahLst/>
            <a:cxnLst/>
            <a:rect l="l" t="t" r="r" b="b"/>
            <a:pathLst>
              <a:path w="2789693" h="1658599">
                <a:moveTo>
                  <a:pt x="0" y="0"/>
                </a:moveTo>
                <a:lnTo>
                  <a:pt x="2789692" y="0"/>
                </a:lnTo>
                <a:lnTo>
                  <a:pt x="2789692" y="1658600"/>
                </a:lnTo>
                <a:lnTo>
                  <a:pt x="0" y="1658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847471" y="-422617"/>
            <a:ext cx="2362646" cy="1404701"/>
          </a:xfrm>
          <a:custGeom>
            <a:avLst/>
            <a:gdLst/>
            <a:ahLst/>
            <a:cxnLst/>
            <a:rect l="l" t="t" r="r" b="b"/>
            <a:pathLst>
              <a:path w="2362646" h="1404701">
                <a:moveTo>
                  <a:pt x="0" y="0"/>
                </a:moveTo>
                <a:lnTo>
                  <a:pt x="2362646" y="0"/>
                </a:lnTo>
                <a:lnTo>
                  <a:pt x="2362646"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644458" y="3479726"/>
            <a:ext cx="2650479" cy="3084651"/>
            <a:chOff x="0" y="0"/>
            <a:chExt cx="1242401" cy="1445918"/>
          </a:xfrm>
        </p:grpSpPr>
        <p:sp>
          <p:nvSpPr>
            <p:cNvPr id="6" name="Freeform 6"/>
            <p:cNvSpPr/>
            <p:nvPr/>
          </p:nvSpPr>
          <p:spPr>
            <a:xfrm>
              <a:off x="0" y="0"/>
              <a:ext cx="1242401" cy="1445918"/>
            </a:xfrm>
            <a:custGeom>
              <a:avLst/>
              <a:gdLst/>
              <a:ahLst/>
              <a:cxnLst/>
              <a:rect l="l" t="t" r="r" b="b"/>
              <a:pathLst>
                <a:path w="1242401" h="1445918">
                  <a:moveTo>
                    <a:pt x="70103" y="0"/>
                  </a:moveTo>
                  <a:lnTo>
                    <a:pt x="1172298" y="0"/>
                  </a:lnTo>
                  <a:cubicBezTo>
                    <a:pt x="1190891" y="0"/>
                    <a:pt x="1208722" y="7386"/>
                    <a:pt x="1221869" y="20533"/>
                  </a:cubicBezTo>
                  <a:cubicBezTo>
                    <a:pt x="1235015" y="33679"/>
                    <a:pt x="1242401" y="51510"/>
                    <a:pt x="1242401" y="70103"/>
                  </a:cubicBezTo>
                  <a:lnTo>
                    <a:pt x="1242401" y="1375815"/>
                  </a:lnTo>
                  <a:cubicBezTo>
                    <a:pt x="1242401" y="1394407"/>
                    <a:pt x="1235015" y="1412238"/>
                    <a:pt x="1221869" y="1425385"/>
                  </a:cubicBezTo>
                  <a:cubicBezTo>
                    <a:pt x="1208722" y="1438532"/>
                    <a:pt x="1190891" y="1445918"/>
                    <a:pt x="1172298" y="1445918"/>
                  </a:cubicBezTo>
                  <a:lnTo>
                    <a:pt x="70103" y="1445918"/>
                  </a:lnTo>
                  <a:cubicBezTo>
                    <a:pt x="51510" y="1445918"/>
                    <a:pt x="33679" y="1438532"/>
                    <a:pt x="20533" y="1425385"/>
                  </a:cubicBezTo>
                  <a:cubicBezTo>
                    <a:pt x="7386" y="1412238"/>
                    <a:pt x="0" y="1394407"/>
                    <a:pt x="0" y="1375815"/>
                  </a:cubicBezTo>
                  <a:lnTo>
                    <a:pt x="0" y="70103"/>
                  </a:lnTo>
                  <a:cubicBezTo>
                    <a:pt x="0" y="51510"/>
                    <a:pt x="7386" y="33679"/>
                    <a:pt x="20533" y="20533"/>
                  </a:cubicBezTo>
                  <a:cubicBezTo>
                    <a:pt x="33679" y="7386"/>
                    <a:pt x="51510" y="0"/>
                    <a:pt x="70103" y="0"/>
                  </a:cubicBezTo>
                  <a:close/>
                </a:path>
              </a:pathLst>
            </a:custGeom>
            <a:solidFill>
              <a:srgbClr val="D1D2DB">
                <a:alpha val="49804"/>
              </a:srgbClr>
            </a:solidFill>
          </p:spPr>
        </p:sp>
        <p:sp>
          <p:nvSpPr>
            <p:cNvPr id="7" name="TextBox 7"/>
            <p:cNvSpPr txBox="1"/>
            <p:nvPr/>
          </p:nvSpPr>
          <p:spPr>
            <a:xfrm>
              <a:off x="0" y="-38100"/>
              <a:ext cx="1242401" cy="14840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479074" y="3479726"/>
            <a:ext cx="2650479" cy="3084651"/>
            <a:chOff x="0" y="0"/>
            <a:chExt cx="1242401" cy="1445918"/>
          </a:xfrm>
        </p:grpSpPr>
        <p:sp>
          <p:nvSpPr>
            <p:cNvPr id="9" name="Freeform 9"/>
            <p:cNvSpPr/>
            <p:nvPr/>
          </p:nvSpPr>
          <p:spPr>
            <a:xfrm>
              <a:off x="0" y="0"/>
              <a:ext cx="1242401" cy="1445918"/>
            </a:xfrm>
            <a:custGeom>
              <a:avLst/>
              <a:gdLst/>
              <a:ahLst/>
              <a:cxnLst/>
              <a:rect l="l" t="t" r="r" b="b"/>
              <a:pathLst>
                <a:path w="1242401" h="1445918">
                  <a:moveTo>
                    <a:pt x="70103" y="0"/>
                  </a:moveTo>
                  <a:lnTo>
                    <a:pt x="1172298" y="0"/>
                  </a:lnTo>
                  <a:cubicBezTo>
                    <a:pt x="1190891" y="0"/>
                    <a:pt x="1208722" y="7386"/>
                    <a:pt x="1221869" y="20533"/>
                  </a:cubicBezTo>
                  <a:cubicBezTo>
                    <a:pt x="1235015" y="33679"/>
                    <a:pt x="1242401" y="51510"/>
                    <a:pt x="1242401" y="70103"/>
                  </a:cubicBezTo>
                  <a:lnTo>
                    <a:pt x="1242401" y="1375815"/>
                  </a:lnTo>
                  <a:cubicBezTo>
                    <a:pt x="1242401" y="1394407"/>
                    <a:pt x="1235015" y="1412238"/>
                    <a:pt x="1221869" y="1425385"/>
                  </a:cubicBezTo>
                  <a:cubicBezTo>
                    <a:pt x="1208722" y="1438532"/>
                    <a:pt x="1190891" y="1445918"/>
                    <a:pt x="1172298" y="1445918"/>
                  </a:cubicBezTo>
                  <a:lnTo>
                    <a:pt x="70103" y="1445918"/>
                  </a:lnTo>
                  <a:cubicBezTo>
                    <a:pt x="51510" y="1445918"/>
                    <a:pt x="33679" y="1438532"/>
                    <a:pt x="20533" y="1425385"/>
                  </a:cubicBezTo>
                  <a:cubicBezTo>
                    <a:pt x="7386" y="1412238"/>
                    <a:pt x="0" y="1394407"/>
                    <a:pt x="0" y="1375815"/>
                  </a:cubicBezTo>
                  <a:lnTo>
                    <a:pt x="0" y="70103"/>
                  </a:lnTo>
                  <a:cubicBezTo>
                    <a:pt x="0" y="51510"/>
                    <a:pt x="7386" y="33679"/>
                    <a:pt x="20533" y="20533"/>
                  </a:cubicBezTo>
                  <a:cubicBezTo>
                    <a:pt x="33679" y="7386"/>
                    <a:pt x="51510" y="0"/>
                    <a:pt x="70103" y="0"/>
                  </a:cubicBezTo>
                  <a:close/>
                </a:path>
              </a:pathLst>
            </a:custGeom>
            <a:solidFill>
              <a:srgbClr val="D1D2DB">
                <a:alpha val="49804"/>
              </a:srgbClr>
            </a:solidFill>
          </p:spPr>
        </p:sp>
        <p:sp>
          <p:nvSpPr>
            <p:cNvPr id="10" name="TextBox 10"/>
            <p:cNvSpPr txBox="1"/>
            <p:nvPr/>
          </p:nvSpPr>
          <p:spPr>
            <a:xfrm>
              <a:off x="0" y="-38100"/>
              <a:ext cx="1242401" cy="148401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639808" y="6887609"/>
            <a:ext cx="2680558" cy="3119658"/>
            <a:chOff x="0" y="0"/>
            <a:chExt cx="1242401" cy="1445918"/>
          </a:xfrm>
        </p:grpSpPr>
        <p:sp>
          <p:nvSpPr>
            <p:cNvPr id="12" name="Freeform 12"/>
            <p:cNvSpPr/>
            <p:nvPr/>
          </p:nvSpPr>
          <p:spPr>
            <a:xfrm>
              <a:off x="0" y="0"/>
              <a:ext cx="1242401" cy="1445918"/>
            </a:xfrm>
            <a:custGeom>
              <a:avLst/>
              <a:gdLst/>
              <a:ahLst/>
              <a:cxnLst/>
              <a:rect l="l" t="t" r="r" b="b"/>
              <a:pathLst>
                <a:path w="1242401" h="1445918">
                  <a:moveTo>
                    <a:pt x="69316" y="0"/>
                  </a:moveTo>
                  <a:lnTo>
                    <a:pt x="1173085" y="0"/>
                  </a:lnTo>
                  <a:cubicBezTo>
                    <a:pt x="1211367" y="0"/>
                    <a:pt x="1242401" y="31034"/>
                    <a:pt x="1242401" y="69316"/>
                  </a:cubicBezTo>
                  <a:lnTo>
                    <a:pt x="1242401" y="1376601"/>
                  </a:lnTo>
                  <a:cubicBezTo>
                    <a:pt x="1242401" y="1414884"/>
                    <a:pt x="1211367" y="1445918"/>
                    <a:pt x="1173085" y="1445918"/>
                  </a:cubicBezTo>
                  <a:lnTo>
                    <a:pt x="69316" y="1445918"/>
                  </a:lnTo>
                  <a:cubicBezTo>
                    <a:pt x="50932" y="1445918"/>
                    <a:pt x="33302" y="1438615"/>
                    <a:pt x="20302" y="1425615"/>
                  </a:cubicBezTo>
                  <a:cubicBezTo>
                    <a:pt x="7303" y="1412616"/>
                    <a:pt x="0" y="1394985"/>
                    <a:pt x="0" y="1376601"/>
                  </a:cubicBezTo>
                  <a:lnTo>
                    <a:pt x="0" y="69316"/>
                  </a:lnTo>
                  <a:cubicBezTo>
                    <a:pt x="0" y="31034"/>
                    <a:pt x="31034" y="0"/>
                    <a:pt x="69316" y="0"/>
                  </a:cubicBezTo>
                  <a:close/>
                </a:path>
              </a:pathLst>
            </a:custGeom>
            <a:solidFill>
              <a:srgbClr val="D1D2DB">
                <a:alpha val="49804"/>
              </a:srgbClr>
            </a:solidFill>
          </p:spPr>
        </p:sp>
        <p:sp>
          <p:nvSpPr>
            <p:cNvPr id="13" name="TextBox 13"/>
            <p:cNvSpPr txBox="1"/>
            <p:nvPr/>
          </p:nvSpPr>
          <p:spPr>
            <a:xfrm>
              <a:off x="0" y="-38100"/>
              <a:ext cx="1242401" cy="148401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4506853" y="6887609"/>
            <a:ext cx="2680558" cy="3119658"/>
            <a:chOff x="0" y="0"/>
            <a:chExt cx="1242401" cy="1445918"/>
          </a:xfrm>
        </p:grpSpPr>
        <p:sp>
          <p:nvSpPr>
            <p:cNvPr id="15" name="Freeform 15"/>
            <p:cNvSpPr/>
            <p:nvPr/>
          </p:nvSpPr>
          <p:spPr>
            <a:xfrm>
              <a:off x="0" y="0"/>
              <a:ext cx="1242401" cy="1445918"/>
            </a:xfrm>
            <a:custGeom>
              <a:avLst/>
              <a:gdLst/>
              <a:ahLst/>
              <a:cxnLst/>
              <a:rect l="l" t="t" r="r" b="b"/>
              <a:pathLst>
                <a:path w="1242401" h="1445918">
                  <a:moveTo>
                    <a:pt x="69316" y="0"/>
                  </a:moveTo>
                  <a:lnTo>
                    <a:pt x="1173085" y="0"/>
                  </a:lnTo>
                  <a:cubicBezTo>
                    <a:pt x="1211367" y="0"/>
                    <a:pt x="1242401" y="31034"/>
                    <a:pt x="1242401" y="69316"/>
                  </a:cubicBezTo>
                  <a:lnTo>
                    <a:pt x="1242401" y="1376601"/>
                  </a:lnTo>
                  <a:cubicBezTo>
                    <a:pt x="1242401" y="1414884"/>
                    <a:pt x="1211367" y="1445918"/>
                    <a:pt x="1173085" y="1445918"/>
                  </a:cubicBezTo>
                  <a:lnTo>
                    <a:pt x="69316" y="1445918"/>
                  </a:lnTo>
                  <a:cubicBezTo>
                    <a:pt x="50932" y="1445918"/>
                    <a:pt x="33302" y="1438615"/>
                    <a:pt x="20302" y="1425615"/>
                  </a:cubicBezTo>
                  <a:cubicBezTo>
                    <a:pt x="7303" y="1412616"/>
                    <a:pt x="0" y="1394985"/>
                    <a:pt x="0" y="1376601"/>
                  </a:cubicBezTo>
                  <a:lnTo>
                    <a:pt x="0" y="69316"/>
                  </a:lnTo>
                  <a:cubicBezTo>
                    <a:pt x="0" y="31034"/>
                    <a:pt x="31034" y="0"/>
                    <a:pt x="69316" y="0"/>
                  </a:cubicBezTo>
                  <a:close/>
                </a:path>
              </a:pathLst>
            </a:custGeom>
            <a:solidFill>
              <a:srgbClr val="D1D2DB">
                <a:alpha val="49804"/>
              </a:srgbClr>
            </a:solidFill>
          </p:spPr>
        </p:sp>
        <p:sp>
          <p:nvSpPr>
            <p:cNvPr id="16" name="TextBox 16"/>
            <p:cNvSpPr txBox="1"/>
            <p:nvPr/>
          </p:nvSpPr>
          <p:spPr>
            <a:xfrm>
              <a:off x="0" y="-38100"/>
              <a:ext cx="1242401" cy="1484018"/>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644458" y="3479726"/>
            <a:ext cx="2593269" cy="3033605"/>
            <a:chOff x="0" y="0"/>
            <a:chExt cx="1215584" cy="1421990"/>
          </a:xfrm>
        </p:grpSpPr>
        <p:sp>
          <p:nvSpPr>
            <p:cNvPr id="18" name="Freeform 18"/>
            <p:cNvSpPr/>
            <p:nvPr/>
          </p:nvSpPr>
          <p:spPr>
            <a:xfrm>
              <a:off x="0" y="0"/>
              <a:ext cx="1215584" cy="1421990"/>
            </a:xfrm>
            <a:custGeom>
              <a:avLst/>
              <a:gdLst/>
              <a:ahLst/>
              <a:cxnLst/>
              <a:rect l="l" t="t" r="r" b="b"/>
              <a:pathLst>
                <a:path w="1215584" h="1421990">
                  <a:moveTo>
                    <a:pt x="65679" y="0"/>
                  </a:moveTo>
                  <a:lnTo>
                    <a:pt x="1149906" y="0"/>
                  </a:lnTo>
                  <a:cubicBezTo>
                    <a:pt x="1186179" y="0"/>
                    <a:pt x="1215584" y="29405"/>
                    <a:pt x="1215584" y="65679"/>
                  </a:cubicBezTo>
                  <a:lnTo>
                    <a:pt x="1215584" y="1356312"/>
                  </a:lnTo>
                  <a:cubicBezTo>
                    <a:pt x="1215584" y="1392585"/>
                    <a:pt x="1186179" y="1421990"/>
                    <a:pt x="1149906" y="1421990"/>
                  </a:cubicBezTo>
                  <a:lnTo>
                    <a:pt x="65679" y="1421990"/>
                  </a:lnTo>
                  <a:cubicBezTo>
                    <a:pt x="29405" y="1421990"/>
                    <a:pt x="0" y="1392585"/>
                    <a:pt x="0" y="1356312"/>
                  </a:cubicBezTo>
                  <a:lnTo>
                    <a:pt x="0" y="65679"/>
                  </a:lnTo>
                  <a:cubicBezTo>
                    <a:pt x="0" y="29405"/>
                    <a:pt x="29405" y="0"/>
                    <a:pt x="65679" y="0"/>
                  </a:cubicBezTo>
                  <a:close/>
                </a:path>
              </a:pathLst>
            </a:custGeom>
            <a:solidFill>
              <a:srgbClr val="F0F2FD"/>
            </a:solidFill>
          </p:spPr>
        </p:sp>
        <p:sp>
          <p:nvSpPr>
            <p:cNvPr id="19" name="TextBox 19"/>
            <p:cNvSpPr txBox="1"/>
            <p:nvPr/>
          </p:nvSpPr>
          <p:spPr>
            <a:xfrm>
              <a:off x="0" y="-38100"/>
              <a:ext cx="1215584" cy="146009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639547" y="6887609"/>
            <a:ext cx="2622699" cy="3068033"/>
            <a:chOff x="0" y="0"/>
            <a:chExt cx="1215584" cy="1421990"/>
          </a:xfrm>
        </p:grpSpPr>
        <p:sp>
          <p:nvSpPr>
            <p:cNvPr id="21" name="Freeform 21"/>
            <p:cNvSpPr/>
            <p:nvPr/>
          </p:nvSpPr>
          <p:spPr>
            <a:xfrm>
              <a:off x="0" y="0"/>
              <a:ext cx="1215584" cy="1421990"/>
            </a:xfrm>
            <a:custGeom>
              <a:avLst/>
              <a:gdLst/>
              <a:ahLst/>
              <a:cxnLst/>
              <a:rect l="l" t="t" r="r" b="b"/>
              <a:pathLst>
                <a:path w="1215584" h="1421990">
                  <a:moveTo>
                    <a:pt x="64942" y="0"/>
                  </a:moveTo>
                  <a:lnTo>
                    <a:pt x="1150643" y="0"/>
                  </a:lnTo>
                  <a:cubicBezTo>
                    <a:pt x="1186509" y="0"/>
                    <a:pt x="1215584" y="29075"/>
                    <a:pt x="1215584" y="64942"/>
                  </a:cubicBezTo>
                  <a:lnTo>
                    <a:pt x="1215584" y="1357049"/>
                  </a:lnTo>
                  <a:cubicBezTo>
                    <a:pt x="1215584" y="1392915"/>
                    <a:pt x="1186509" y="1421990"/>
                    <a:pt x="1150643" y="1421990"/>
                  </a:cubicBezTo>
                  <a:lnTo>
                    <a:pt x="64942" y="1421990"/>
                  </a:lnTo>
                  <a:cubicBezTo>
                    <a:pt x="29075" y="1421990"/>
                    <a:pt x="0" y="1392915"/>
                    <a:pt x="0" y="1357049"/>
                  </a:cubicBezTo>
                  <a:lnTo>
                    <a:pt x="0" y="64942"/>
                  </a:lnTo>
                  <a:cubicBezTo>
                    <a:pt x="0" y="29075"/>
                    <a:pt x="29075" y="0"/>
                    <a:pt x="64942" y="0"/>
                  </a:cubicBezTo>
                  <a:close/>
                </a:path>
              </a:pathLst>
            </a:custGeom>
            <a:solidFill>
              <a:srgbClr val="F0F2FD"/>
            </a:solidFill>
          </p:spPr>
        </p:sp>
        <p:sp>
          <p:nvSpPr>
            <p:cNvPr id="22" name="TextBox 22"/>
            <p:cNvSpPr txBox="1"/>
            <p:nvPr/>
          </p:nvSpPr>
          <p:spPr>
            <a:xfrm>
              <a:off x="0" y="-38100"/>
              <a:ext cx="1215584" cy="1460090"/>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4479589" y="3479726"/>
            <a:ext cx="2593269" cy="3033605"/>
            <a:chOff x="0" y="0"/>
            <a:chExt cx="1215584" cy="1421990"/>
          </a:xfrm>
        </p:grpSpPr>
        <p:sp>
          <p:nvSpPr>
            <p:cNvPr id="24" name="Freeform 24"/>
            <p:cNvSpPr/>
            <p:nvPr/>
          </p:nvSpPr>
          <p:spPr>
            <a:xfrm>
              <a:off x="0" y="0"/>
              <a:ext cx="1215584" cy="1421990"/>
            </a:xfrm>
            <a:custGeom>
              <a:avLst/>
              <a:gdLst/>
              <a:ahLst/>
              <a:cxnLst/>
              <a:rect l="l" t="t" r="r" b="b"/>
              <a:pathLst>
                <a:path w="1215584" h="1421990">
                  <a:moveTo>
                    <a:pt x="65679" y="0"/>
                  </a:moveTo>
                  <a:lnTo>
                    <a:pt x="1149906" y="0"/>
                  </a:lnTo>
                  <a:cubicBezTo>
                    <a:pt x="1186179" y="0"/>
                    <a:pt x="1215584" y="29405"/>
                    <a:pt x="1215584" y="65679"/>
                  </a:cubicBezTo>
                  <a:lnTo>
                    <a:pt x="1215584" y="1356312"/>
                  </a:lnTo>
                  <a:cubicBezTo>
                    <a:pt x="1215584" y="1392585"/>
                    <a:pt x="1186179" y="1421990"/>
                    <a:pt x="1149906" y="1421990"/>
                  </a:cubicBezTo>
                  <a:lnTo>
                    <a:pt x="65679" y="1421990"/>
                  </a:lnTo>
                  <a:cubicBezTo>
                    <a:pt x="29405" y="1421990"/>
                    <a:pt x="0" y="1392585"/>
                    <a:pt x="0" y="1356312"/>
                  </a:cubicBezTo>
                  <a:lnTo>
                    <a:pt x="0" y="65679"/>
                  </a:lnTo>
                  <a:cubicBezTo>
                    <a:pt x="0" y="29405"/>
                    <a:pt x="29405" y="0"/>
                    <a:pt x="65679" y="0"/>
                  </a:cubicBezTo>
                  <a:close/>
                </a:path>
              </a:pathLst>
            </a:custGeom>
            <a:solidFill>
              <a:srgbClr val="F0F2FD"/>
            </a:solidFill>
          </p:spPr>
        </p:sp>
        <p:sp>
          <p:nvSpPr>
            <p:cNvPr id="25" name="TextBox 25"/>
            <p:cNvSpPr txBox="1"/>
            <p:nvPr/>
          </p:nvSpPr>
          <p:spPr>
            <a:xfrm>
              <a:off x="0" y="-38100"/>
              <a:ext cx="1215584" cy="1460090"/>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4506853" y="6887609"/>
            <a:ext cx="2622699" cy="3068033"/>
            <a:chOff x="0" y="0"/>
            <a:chExt cx="1215584" cy="1421990"/>
          </a:xfrm>
        </p:grpSpPr>
        <p:sp>
          <p:nvSpPr>
            <p:cNvPr id="27" name="Freeform 27"/>
            <p:cNvSpPr/>
            <p:nvPr/>
          </p:nvSpPr>
          <p:spPr>
            <a:xfrm>
              <a:off x="0" y="0"/>
              <a:ext cx="1215584" cy="1421990"/>
            </a:xfrm>
            <a:custGeom>
              <a:avLst/>
              <a:gdLst/>
              <a:ahLst/>
              <a:cxnLst/>
              <a:rect l="l" t="t" r="r" b="b"/>
              <a:pathLst>
                <a:path w="1215584" h="1421990">
                  <a:moveTo>
                    <a:pt x="64942" y="0"/>
                  </a:moveTo>
                  <a:lnTo>
                    <a:pt x="1150643" y="0"/>
                  </a:lnTo>
                  <a:cubicBezTo>
                    <a:pt x="1186509" y="0"/>
                    <a:pt x="1215584" y="29075"/>
                    <a:pt x="1215584" y="64942"/>
                  </a:cubicBezTo>
                  <a:lnTo>
                    <a:pt x="1215584" y="1357049"/>
                  </a:lnTo>
                  <a:cubicBezTo>
                    <a:pt x="1215584" y="1392915"/>
                    <a:pt x="1186509" y="1421990"/>
                    <a:pt x="1150643" y="1421990"/>
                  </a:cubicBezTo>
                  <a:lnTo>
                    <a:pt x="64942" y="1421990"/>
                  </a:lnTo>
                  <a:cubicBezTo>
                    <a:pt x="29075" y="1421990"/>
                    <a:pt x="0" y="1392915"/>
                    <a:pt x="0" y="1357049"/>
                  </a:cubicBezTo>
                  <a:lnTo>
                    <a:pt x="0" y="64942"/>
                  </a:lnTo>
                  <a:cubicBezTo>
                    <a:pt x="0" y="29075"/>
                    <a:pt x="29075" y="0"/>
                    <a:pt x="64942" y="0"/>
                  </a:cubicBezTo>
                  <a:close/>
                </a:path>
              </a:pathLst>
            </a:custGeom>
            <a:solidFill>
              <a:srgbClr val="F0F2FD"/>
            </a:solidFill>
          </p:spPr>
        </p:sp>
        <p:sp>
          <p:nvSpPr>
            <p:cNvPr id="28" name="TextBox 28"/>
            <p:cNvSpPr txBox="1"/>
            <p:nvPr/>
          </p:nvSpPr>
          <p:spPr>
            <a:xfrm>
              <a:off x="0" y="-38100"/>
              <a:ext cx="1215584" cy="1460090"/>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5394691" y="7019236"/>
            <a:ext cx="847024" cy="845484"/>
          </a:xfrm>
          <a:custGeom>
            <a:avLst/>
            <a:gdLst/>
            <a:ahLst/>
            <a:cxnLst/>
            <a:rect l="l" t="t" r="r" b="b"/>
            <a:pathLst>
              <a:path w="847024" h="845484">
                <a:moveTo>
                  <a:pt x="0" y="0"/>
                </a:moveTo>
                <a:lnTo>
                  <a:pt x="847024" y="0"/>
                </a:lnTo>
                <a:lnTo>
                  <a:pt x="847024" y="845483"/>
                </a:lnTo>
                <a:lnTo>
                  <a:pt x="0" y="8454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0" name="Freeform 30"/>
          <p:cNvSpPr/>
          <p:nvPr/>
        </p:nvSpPr>
        <p:spPr>
          <a:xfrm flipH="1" flipV="1">
            <a:off x="15682795" y="9177967"/>
            <a:ext cx="2789693" cy="1658599"/>
          </a:xfrm>
          <a:custGeom>
            <a:avLst/>
            <a:gdLst/>
            <a:ahLst/>
            <a:cxnLst/>
            <a:rect l="l" t="t" r="r" b="b"/>
            <a:pathLst>
              <a:path w="2789693" h="1658599">
                <a:moveTo>
                  <a:pt x="2789692" y="1658599"/>
                </a:moveTo>
                <a:lnTo>
                  <a:pt x="0" y="1658599"/>
                </a:lnTo>
                <a:lnTo>
                  <a:pt x="0" y="0"/>
                </a:lnTo>
                <a:lnTo>
                  <a:pt x="2789692" y="0"/>
                </a:lnTo>
                <a:lnTo>
                  <a:pt x="2789692" y="165859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Freeform 31"/>
          <p:cNvSpPr/>
          <p:nvPr/>
        </p:nvSpPr>
        <p:spPr>
          <a:xfrm flipH="1" flipV="1">
            <a:off x="16559302" y="8234368"/>
            <a:ext cx="2789693" cy="1658599"/>
          </a:xfrm>
          <a:custGeom>
            <a:avLst/>
            <a:gdLst/>
            <a:ahLst/>
            <a:cxnLst/>
            <a:rect l="l" t="t" r="r" b="b"/>
            <a:pathLst>
              <a:path w="2789693" h="1658599">
                <a:moveTo>
                  <a:pt x="2789692" y="1658599"/>
                </a:moveTo>
                <a:lnTo>
                  <a:pt x="0" y="1658599"/>
                </a:lnTo>
                <a:lnTo>
                  <a:pt x="0" y="0"/>
                </a:lnTo>
                <a:lnTo>
                  <a:pt x="2789692" y="0"/>
                </a:lnTo>
                <a:lnTo>
                  <a:pt x="2789692" y="165859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Freeform 32"/>
          <p:cNvSpPr/>
          <p:nvPr/>
        </p:nvSpPr>
        <p:spPr>
          <a:xfrm flipH="1" flipV="1">
            <a:off x="16772825" y="9238143"/>
            <a:ext cx="2362646" cy="1404701"/>
          </a:xfrm>
          <a:custGeom>
            <a:avLst/>
            <a:gdLst/>
            <a:ahLst/>
            <a:cxnLst/>
            <a:rect l="l" t="t" r="r" b="b"/>
            <a:pathLst>
              <a:path w="2362646" h="1404701">
                <a:moveTo>
                  <a:pt x="2362646" y="1404701"/>
                </a:moveTo>
                <a:lnTo>
                  <a:pt x="0" y="1404701"/>
                </a:lnTo>
                <a:lnTo>
                  <a:pt x="0" y="0"/>
                </a:lnTo>
                <a:lnTo>
                  <a:pt x="2362646" y="0"/>
                </a:lnTo>
                <a:lnTo>
                  <a:pt x="2362646" y="1404701"/>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3" name="Group 33"/>
          <p:cNvGrpSpPr/>
          <p:nvPr/>
        </p:nvGrpSpPr>
        <p:grpSpPr>
          <a:xfrm>
            <a:off x="2191136" y="3279743"/>
            <a:ext cx="1499913" cy="1499913"/>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t="-3981" b="-3981"/>
              </a:stretch>
            </a:blipFill>
            <a:ln w="38100" cap="sq">
              <a:solidFill>
                <a:srgbClr val="000000"/>
              </a:solidFill>
              <a:prstDash val="solid"/>
              <a:miter/>
            </a:ln>
          </p:spPr>
        </p:sp>
      </p:grpSp>
      <p:grpSp>
        <p:nvGrpSpPr>
          <p:cNvPr id="35" name="Group 35"/>
          <p:cNvGrpSpPr/>
          <p:nvPr/>
        </p:nvGrpSpPr>
        <p:grpSpPr>
          <a:xfrm>
            <a:off x="5026267" y="3274489"/>
            <a:ext cx="1499913" cy="1499913"/>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a:ln w="38100" cap="sq">
              <a:solidFill>
                <a:srgbClr val="000000"/>
              </a:solidFill>
              <a:prstDash val="solid"/>
              <a:miter/>
            </a:ln>
          </p:spPr>
        </p:sp>
      </p:grpSp>
      <p:grpSp>
        <p:nvGrpSpPr>
          <p:cNvPr id="37" name="Group 37"/>
          <p:cNvGrpSpPr/>
          <p:nvPr/>
        </p:nvGrpSpPr>
        <p:grpSpPr>
          <a:xfrm>
            <a:off x="2200941" y="6692021"/>
            <a:ext cx="1499913" cy="1499913"/>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a:stretch>
            </a:blipFill>
            <a:ln w="38100" cap="sq">
              <a:solidFill>
                <a:srgbClr val="000000"/>
              </a:solidFill>
              <a:prstDash val="solid"/>
              <a:miter/>
            </a:ln>
          </p:spPr>
        </p:sp>
      </p:grpSp>
      <p:grpSp>
        <p:nvGrpSpPr>
          <p:cNvPr id="39" name="Group 39"/>
          <p:cNvGrpSpPr/>
          <p:nvPr/>
        </p:nvGrpSpPr>
        <p:grpSpPr>
          <a:xfrm>
            <a:off x="5097176" y="6692021"/>
            <a:ext cx="1499913" cy="149991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a:stretch>
            </a:blipFill>
            <a:ln w="38100" cap="sq">
              <a:solidFill>
                <a:srgbClr val="000000"/>
              </a:solidFill>
              <a:prstDash val="solid"/>
              <a:miter/>
            </a:ln>
          </p:spPr>
        </p:sp>
      </p:grpSp>
      <p:sp>
        <p:nvSpPr>
          <p:cNvPr id="41" name="Freeform 41"/>
          <p:cNvSpPr/>
          <p:nvPr/>
        </p:nvSpPr>
        <p:spPr>
          <a:xfrm>
            <a:off x="10194387" y="3727929"/>
            <a:ext cx="5164396" cy="5103158"/>
          </a:xfrm>
          <a:custGeom>
            <a:avLst/>
            <a:gdLst/>
            <a:ahLst/>
            <a:cxnLst/>
            <a:rect l="l" t="t" r="r" b="b"/>
            <a:pathLst>
              <a:path w="5164396" h="5103158">
                <a:moveTo>
                  <a:pt x="0" y="0"/>
                </a:moveTo>
                <a:lnTo>
                  <a:pt x="5164396" y="0"/>
                </a:lnTo>
                <a:lnTo>
                  <a:pt x="5164396" y="5103158"/>
                </a:lnTo>
                <a:lnTo>
                  <a:pt x="0" y="5103158"/>
                </a:lnTo>
                <a:lnTo>
                  <a:pt x="0" y="0"/>
                </a:lnTo>
                <a:close/>
              </a:path>
            </a:pathLst>
          </a:custGeom>
          <a:blipFill>
            <a:blip r:embed="rId10"/>
            <a:stretch>
              <a:fillRect/>
            </a:stretch>
          </a:blipFill>
        </p:spPr>
      </p:sp>
      <p:sp>
        <p:nvSpPr>
          <p:cNvPr id="42" name="TextBox 42"/>
          <p:cNvSpPr txBox="1"/>
          <p:nvPr/>
        </p:nvSpPr>
        <p:spPr>
          <a:xfrm>
            <a:off x="1639547" y="1428159"/>
            <a:ext cx="8407370" cy="925703"/>
          </a:xfrm>
          <a:prstGeom prst="rect">
            <a:avLst/>
          </a:prstGeom>
        </p:spPr>
        <p:txBody>
          <a:bodyPr lIns="0" tIns="0" rIns="0" bIns="0" rtlCol="0" anchor="t">
            <a:spAutoFit/>
          </a:bodyPr>
          <a:lstStyle/>
          <a:p>
            <a:pPr algn="l">
              <a:lnSpc>
                <a:spcPts val="6015"/>
              </a:lnSpc>
            </a:pPr>
            <a:r>
              <a:rPr lang="en-US" sz="6399" b="1">
                <a:solidFill>
                  <a:srgbClr val="FFFFFF"/>
                </a:solidFill>
                <a:latin typeface="Codec Pro Ultra-Bold"/>
                <a:ea typeface="Codec Pro Ultra-Bold"/>
                <a:cs typeface="Codec Pro Ultra-Bold"/>
                <a:sym typeface="Codec Pro Ultra-Bold"/>
              </a:rPr>
              <a:t>ETAPAS PRINCIPALES </a:t>
            </a:r>
          </a:p>
        </p:txBody>
      </p:sp>
      <p:sp>
        <p:nvSpPr>
          <p:cNvPr id="43" name="TextBox 43"/>
          <p:cNvSpPr txBox="1"/>
          <p:nvPr/>
        </p:nvSpPr>
        <p:spPr>
          <a:xfrm>
            <a:off x="1894718" y="5031577"/>
            <a:ext cx="2092749" cy="224860"/>
          </a:xfrm>
          <a:prstGeom prst="rect">
            <a:avLst/>
          </a:prstGeom>
        </p:spPr>
        <p:txBody>
          <a:bodyPr lIns="0" tIns="0" rIns="0" bIns="0" rtlCol="0" anchor="t">
            <a:spAutoFit/>
          </a:bodyPr>
          <a:lstStyle/>
          <a:p>
            <a:pPr algn="ctr">
              <a:lnSpc>
                <a:spcPts val="1459"/>
              </a:lnSpc>
            </a:pPr>
            <a:r>
              <a:rPr lang="en-US" sz="1552" b="1">
                <a:solidFill>
                  <a:srgbClr val="15193E"/>
                </a:solidFill>
                <a:latin typeface="Codec Pro Ultra-Bold"/>
                <a:ea typeface="Codec Pro Ultra-Bold"/>
                <a:cs typeface="Codec Pro Ultra-Bold"/>
                <a:sym typeface="Codec Pro Ultra-Bold"/>
              </a:rPr>
              <a:t>MATRIZ RACI</a:t>
            </a:r>
          </a:p>
        </p:txBody>
      </p:sp>
      <p:sp>
        <p:nvSpPr>
          <p:cNvPr id="44" name="TextBox 44"/>
          <p:cNvSpPr txBox="1"/>
          <p:nvPr/>
        </p:nvSpPr>
        <p:spPr>
          <a:xfrm>
            <a:off x="4729849" y="5031577"/>
            <a:ext cx="2092749" cy="224860"/>
          </a:xfrm>
          <a:prstGeom prst="rect">
            <a:avLst/>
          </a:prstGeom>
        </p:spPr>
        <p:txBody>
          <a:bodyPr lIns="0" tIns="0" rIns="0" bIns="0" rtlCol="0" anchor="t">
            <a:spAutoFit/>
          </a:bodyPr>
          <a:lstStyle/>
          <a:p>
            <a:pPr algn="ctr">
              <a:lnSpc>
                <a:spcPts val="1459"/>
              </a:lnSpc>
            </a:pPr>
            <a:r>
              <a:rPr lang="en-US" sz="1552" b="1">
                <a:solidFill>
                  <a:srgbClr val="15193E"/>
                </a:solidFill>
                <a:latin typeface="Codec Pro Ultra-Bold"/>
                <a:ea typeface="Codec Pro Ultra-Bold"/>
                <a:cs typeface="Codec Pro Ultra-Bold"/>
                <a:sym typeface="Codec Pro Ultra-Bold"/>
              </a:rPr>
              <a:t>ROADMAP</a:t>
            </a:r>
          </a:p>
        </p:txBody>
      </p:sp>
      <p:sp>
        <p:nvSpPr>
          <p:cNvPr id="45" name="TextBox 45"/>
          <p:cNvSpPr txBox="1"/>
          <p:nvPr/>
        </p:nvSpPr>
        <p:spPr>
          <a:xfrm>
            <a:off x="1921837" y="8456963"/>
            <a:ext cx="2116499" cy="227520"/>
          </a:xfrm>
          <a:prstGeom prst="rect">
            <a:avLst/>
          </a:prstGeom>
        </p:spPr>
        <p:txBody>
          <a:bodyPr lIns="0" tIns="0" rIns="0" bIns="0" rtlCol="0" anchor="t">
            <a:spAutoFit/>
          </a:bodyPr>
          <a:lstStyle/>
          <a:p>
            <a:pPr algn="ctr">
              <a:lnSpc>
                <a:spcPts val="1476"/>
              </a:lnSpc>
            </a:pPr>
            <a:r>
              <a:rPr lang="en-US" sz="1570" b="1">
                <a:solidFill>
                  <a:srgbClr val="15193E"/>
                </a:solidFill>
                <a:latin typeface="Codec Pro Ultra-Bold"/>
                <a:ea typeface="Codec Pro Ultra-Bold"/>
                <a:cs typeface="Codec Pro Ultra-Bold"/>
                <a:sym typeface="Codec Pro Ultra-Bold"/>
              </a:rPr>
              <a:t>TRELLO</a:t>
            </a:r>
          </a:p>
        </p:txBody>
      </p:sp>
      <p:sp>
        <p:nvSpPr>
          <p:cNvPr id="46" name="TextBox 46"/>
          <p:cNvSpPr txBox="1"/>
          <p:nvPr/>
        </p:nvSpPr>
        <p:spPr>
          <a:xfrm>
            <a:off x="4788883" y="8456963"/>
            <a:ext cx="2116499" cy="227520"/>
          </a:xfrm>
          <a:prstGeom prst="rect">
            <a:avLst/>
          </a:prstGeom>
        </p:spPr>
        <p:txBody>
          <a:bodyPr lIns="0" tIns="0" rIns="0" bIns="0" rtlCol="0" anchor="t">
            <a:spAutoFit/>
          </a:bodyPr>
          <a:lstStyle/>
          <a:p>
            <a:pPr algn="ctr">
              <a:lnSpc>
                <a:spcPts val="1476"/>
              </a:lnSpc>
            </a:pPr>
            <a:r>
              <a:rPr lang="en-US" sz="1570" b="1">
                <a:solidFill>
                  <a:srgbClr val="15193E"/>
                </a:solidFill>
                <a:latin typeface="Codec Pro Ultra-Bold"/>
                <a:ea typeface="Codec Pro Ultra-Bold"/>
                <a:cs typeface="Codec Pro Ultra-Bold"/>
                <a:sym typeface="Codec Pro Ultra-Bold"/>
              </a:rPr>
              <a:t>GITHUB</a:t>
            </a:r>
          </a:p>
        </p:txBody>
      </p:sp>
      <p:sp>
        <p:nvSpPr>
          <p:cNvPr id="47" name="TextBox 47"/>
          <p:cNvSpPr txBox="1"/>
          <p:nvPr/>
        </p:nvSpPr>
        <p:spPr>
          <a:xfrm>
            <a:off x="1639547" y="2255139"/>
            <a:ext cx="8897732" cy="925703"/>
          </a:xfrm>
          <a:prstGeom prst="rect">
            <a:avLst/>
          </a:prstGeom>
        </p:spPr>
        <p:txBody>
          <a:bodyPr lIns="0" tIns="0" rIns="0" bIns="0" rtlCol="0" anchor="t">
            <a:spAutoFit/>
          </a:bodyPr>
          <a:lstStyle/>
          <a:p>
            <a:pPr algn="l">
              <a:lnSpc>
                <a:spcPts val="6015"/>
              </a:lnSpc>
            </a:pPr>
            <a:r>
              <a:rPr lang="en-US" sz="6399" b="1">
                <a:solidFill>
                  <a:srgbClr val="FFB02C"/>
                </a:solidFill>
                <a:latin typeface="Codec Pro Ultra-Bold"/>
                <a:ea typeface="Codec Pro Ultra-Bold"/>
                <a:cs typeface="Codec Pro Ultra-Bold"/>
                <a:sym typeface="Codec Pro Ultra-Bold"/>
              </a:rPr>
              <a:t>DE IMPLEMENTACIÓN</a:t>
            </a:r>
          </a:p>
        </p:txBody>
      </p:sp>
      <p:sp>
        <p:nvSpPr>
          <p:cNvPr id="48" name="TextBox 48"/>
          <p:cNvSpPr txBox="1"/>
          <p:nvPr/>
        </p:nvSpPr>
        <p:spPr>
          <a:xfrm>
            <a:off x="1894718" y="5556291"/>
            <a:ext cx="2092749" cy="483876"/>
          </a:xfrm>
          <a:prstGeom prst="rect">
            <a:avLst/>
          </a:prstGeom>
        </p:spPr>
        <p:txBody>
          <a:bodyPr lIns="0" tIns="0" rIns="0" bIns="0" rtlCol="0" anchor="t">
            <a:spAutoFit/>
          </a:bodyPr>
          <a:lstStyle/>
          <a:p>
            <a:pPr algn="ctr">
              <a:lnSpc>
                <a:spcPts val="1242"/>
              </a:lnSpc>
            </a:pPr>
            <a:r>
              <a:rPr lang="en-US" sz="1035">
                <a:solidFill>
                  <a:srgbClr val="15193E"/>
                </a:solidFill>
                <a:latin typeface="Codec Pro"/>
                <a:ea typeface="Codec Pro"/>
                <a:cs typeface="Codec Pro"/>
                <a:sym typeface="Codec Pro"/>
              </a:rPr>
              <a:t>Las actividades semanales realizadas, y los responsables involucrados en estas</a:t>
            </a:r>
          </a:p>
        </p:txBody>
      </p:sp>
      <p:sp>
        <p:nvSpPr>
          <p:cNvPr id="49" name="TextBox 49"/>
          <p:cNvSpPr txBox="1"/>
          <p:nvPr/>
        </p:nvSpPr>
        <p:spPr>
          <a:xfrm>
            <a:off x="4729849" y="5556291"/>
            <a:ext cx="2092749" cy="483876"/>
          </a:xfrm>
          <a:prstGeom prst="rect">
            <a:avLst/>
          </a:prstGeom>
        </p:spPr>
        <p:txBody>
          <a:bodyPr lIns="0" tIns="0" rIns="0" bIns="0" rtlCol="0" anchor="t">
            <a:spAutoFit/>
          </a:bodyPr>
          <a:lstStyle/>
          <a:p>
            <a:pPr algn="ctr">
              <a:lnSpc>
                <a:spcPts val="1242"/>
              </a:lnSpc>
            </a:pPr>
            <a:r>
              <a:rPr lang="en-US" sz="1035">
                <a:solidFill>
                  <a:srgbClr val="15193E"/>
                </a:solidFill>
                <a:latin typeface="Codec Pro"/>
                <a:ea typeface="Codec Pro"/>
                <a:cs typeface="Codec Pro"/>
                <a:sym typeface="Codec Pro"/>
              </a:rPr>
              <a:t>El plazo en semanas en que que se deben empezar y entregar las actividades</a:t>
            </a:r>
          </a:p>
        </p:txBody>
      </p:sp>
      <p:sp>
        <p:nvSpPr>
          <p:cNvPr id="50" name="TextBox 50"/>
          <p:cNvSpPr txBox="1"/>
          <p:nvPr/>
        </p:nvSpPr>
        <p:spPr>
          <a:xfrm>
            <a:off x="1921837" y="8987956"/>
            <a:ext cx="2116499" cy="645851"/>
          </a:xfrm>
          <a:prstGeom prst="rect">
            <a:avLst/>
          </a:prstGeom>
        </p:spPr>
        <p:txBody>
          <a:bodyPr lIns="0" tIns="0" rIns="0" bIns="0" rtlCol="0" anchor="t">
            <a:spAutoFit/>
          </a:bodyPr>
          <a:lstStyle/>
          <a:p>
            <a:pPr algn="ctr">
              <a:lnSpc>
                <a:spcPts val="1256"/>
              </a:lnSpc>
            </a:pPr>
            <a:r>
              <a:rPr lang="en-US" sz="1046">
                <a:solidFill>
                  <a:srgbClr val="15193E"/>
                </a:solidFill>
                <a:latin typeface="Codec Pro"/>
                <a:ea typeface="Codec Pro"/>
                <a:cs typeface="Codec Pro"/>
                <a:sym typeface="Codec Pro"/>
              </a:rPr>
              <a:t>La tabla que mostrara y organizara las épicas que deben realizarse juntos con sus artefactos correspondientes</a:t>
            </a:r>
          </a:p>
        </p:txBody>
      </p:sp>
      <p:sp>
        <p:nvSpPr>
          <p:cNvPr id="51" name="TextBox 51"/>
          <p:cNvSpPr txBox="1"/>
          <p:nvPr/>
        </p:nvSpPr>
        <p:spPr>
          <a:xfrm>
            <a:off x="4788883" y="8987956"/>
            <a:ext cx="2116499" cy="645851"/>
          </a:xfrm>
          <a:prstGeom prst="rect">
            <a:avLst/>
          </a:prstGeom>
        </p:spPr>
        <p:txBody>
          <a:bodyPr lIns="0" tIns="0" rIns="0" bIns="0" rtlCol="0" anchor="t">
            <a:spAutoFit/>
          </a:bodyPr>
          <a:lstStyle/>
          <a:p>
            <a:pPr algn="ctr">
              <a:lnSpc>
                <a:spcPts val="1256"/>
              </a:lnSpc>
            </a:pPr>
            <a:r>
              <a:rPr lang="en-US" sz="1046">
                <a:solidFill>
                  <a:srgbClr val="15193E"/>
                </a:solidFill>
                <a:latin typeface="Codec Pro"/>
                <a:ea typeface="Codec Pro"/>
                <a:cs typeface="Codec Pro"/>
                <a:sym typeface="Codec Pro"/>
              </a:rPr>
              <a:t>Repositorio donde organizamos las evidencias y los entregables, dividiéndolos en fases y tipo de evidencias</a:t>
            </a:r>
          </a:p>
        </p:txBody>
      </p:sp>
      <p:sp>
        <p:nvSpPr>
          <p:cNvPr id="52" name="Freeform 52"/>
          <p:cNvSpPr/>
          <p:nvPr/>
        </p:nvSpPr>
        <p:spPr>
          <a:xfrm>
            <a:off x="16462435" y="595341"/>
            <a:ext cx="1230412" cy="1371778"/>
          </a:xfrm>
          <a:custGeom>
            <a:avLst/>
            <a:gdLst/>
            <a:ahLst/>
            <a:cxnLst/>
            <a:rect l="l" t="t" r="r" b="b"/>
            <a:pathLst>
              <a:path w="1230412" h="1371778">
                <a:moveTo>
                  <a:pt x="0" y="0"/>
                </a:moveTo>
                <a:lnTo>
                  <a:pt x="1230412" y="0"/>
                </a:lnTo>
                <a:lnTo>
                  <a:pt x="1230412" y="1371778"/>
                </a:lnTo>
                <a:lnTo>
                  <a:pt x="0" y="1371778"/>
                </a:lnTo>
                <a:lnTo>
                  <a:pt x="0" y="0"/>
                </a:lnTo>
                <a:close/>
              </a:path>
            </a:pathLst>
          </a:custGeom>
          <a:blipFill>
            <a:blip r:embed="rId11"/>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2725388" y="1716698"/>
            <a:ext cx="1070406" cy="276506"/>
            <a:chOff x="0" y="0"/>
            <a:chExt cx="484642" cy="125192"/>
          </a:xfrm>
        </p:grpSpPr>
        <p:sp>
          <p:nvSpPr>
            <p:cNvPr id="3" name="Freeform 3"/>
            <p:cNvSpPr/>
            <p:nvPr/>
          </p:nvSpPr>
          <p:spPr>
            <a:xfrm>
              <a:off x="0" y="0"/>
              <a:ext cx="484642" cy="125192"/>
            </a:xfrm>
            <a:custGeom>
              <a:avLst/>
              <a:gdLst/>
              <a:ahLst/>
              <a:cxnLst/>
              <a:rect l="l" t="t" r="r" b="b"/>
              <a:pathLst>
                <a:path w="484642" h="125192">
                  <a:moveTo>
                    <a:pt x="62596" y="0"/>
                  </a:moveTo>
                  <a:lnTo>
                    <a:pt x="422046" y="0"/>
                  </a:lnTo>
                  <a:cubicBezTo>
                    <a:pt x="456617" y="0"/>
                    <a:pt x="484642" y="28025"/>
                    <a:pt x="484642" y="62596"/>
                  </a:cubicBezTo>
                  <a:lnTo>
                    <a:pt x="484642" y="62596"/>
                  </a:lnTo>
                  <a:cubicBezTo>
                    <a:pt x="484642" y="97167"/>
                    <a:pt x="456617" y="125192"/>
                    <a:pt x="422046" y="125192"/>
                  </a:cubicBezTo>
                  <a:lnTo>
                    <a:pt x="62596" y="125192"/>
                  </a:lnTo>
                  <a:cubicBezTo>
                    <a:pt x="28025" y="125192"/>
                    <a:pt x="0" y="97167"/>
                    <a:pt x="0" y="62596"/>
                  </a:cubicBezTo>
                  <a:lnTo>
                    <a:pt x="0" y="62596"/>
                  </a:lnTo>
                  <a:cubicBezTo>
                    <a:pt x="0" y="28025"/>
                    <a:pt x="28025" y="0"/>
                    <a:pt x="62596" y="0"/>
                  </a:cubicBezTo>
                  <a:close/>
                </a:path>
              </a:pathLst>
            </a:custGeom>
            <a:solidFill>
              <a:srgbClr val="000000"/>
            </a:solidFill>
            <a:ln cap="sq">
              <a:noFill/>
              <a:prstDash val="solid"/>
              <a:miter/>
            </a:ln>
          </p:spPr>
        </p:sp>
        <p:sp>
          <p:nvSpPr>
            <p:cNvPr id="4" name="TextBox 4"/>
            <p:cNvSpPr txBox="1"/>
            <p:nvPr/>
          </p:nvSpPr>
          <p:spPr>
            <a:xfrm>
              <a:off x="0" y="-9525"/>
              <a:ext cx="484642" cy="134717"/>
            </a:xfrm>
            <a:prstGeom prst="rect">
              <a:avLst/>
            </a:prstGeom>
          </p:spPr>
          <p:txBody>
            <a:bodyPr lIns="31918" tIns="31918" rIns="31918" bIns="31918" rtlCol="0" anchor="ctr"/>
            <a:lstStyle/>
            <a:p>
              <a:pPr algn="ctr">
                <a:lnSpc>
                  <a:spcPts val="1381"/>
                </a:lnSpc>
              </a:pPr>
              <a:endParaRPr/>
            </a:p>
          </p:txBody>
        </p:sp>
      </p:grpSp>
      <p:grpSp>
        <p:nvGrpSpPr>
          <p:cNvPr id="5" name="Group 5"/>
          <p:cNvGrpSpPr/>
          <p:nvPr/>
        </p:nvGrpSpPr>
        <p:grpSpPr>
          <a:xfrm>
            <a:off x="636896" y="1110793"/>
            <a:ext cx="16672349" cy="8229600"/>
            <a:chOff x="0" y="0"/>
            <a:chExt cx="4391071" cy="2167467"/>
          </a:xfrm>
        </p:grpSpPr>
        <p:sp>
          <p:nvSpPr>
            <p:cNvPr id="6" name="Freeform 6"/>
            <p:cNvSpPr/>
            <p:nvPr/>
          </p:nvSpPr>
          <p:spPr>
            <a:xfrm>
              <a:off x="0" y="0"/>
              <a:ext cx="4391072" cy="2167467"/>
            </a:xfrm>
            <a:custGeom>
              <a:avLst/>
              <a:gdLst/>
              <a:ahLst/>
              <a:cxnLst/>
              <a:rect l="l" t="t" r="r" b="b"/>
              <a:pathLst>
                <a:path w="4391072" h="2167467">
                  <a:moveTo>
                    <a:pt x="14859" y="0"/>
                  </a:moveTo>
                  <a:lnTo>
                    <a:pt x="4376212" y="0"/>
                  </a:lnTo>
                  <a:cubicBezTo>
                    <a:pt x="4380153" y="0"/>
                    <a:pt x="4383933" y="1566"/>
                    <a:pt x="4386719" y="4352"/>
                  </a:cubicBezTo>
                  <a:cubicBezTo>
                    <a:pt x="4389506" y="7139"/>
                    <a:pt x="4391072" y="10918"/>
                    <a:pt x="4391072" y="14859"/>
                  </a:cubicBezTo>
                  <a:lnTo>
                    <a:pt x="4391072" y="2152607"/>
                  </a:lnTo>
                  <a:cubicBezTo>
                    <a:pt x="4391072" y="2160814"/>
                    <a:pt x="4384419" y="2167467"/>
                    <a:pt x="4376212" y="2167467"/>
                  </a:cubicBezTo>
                  <a:lnTo>
                    <a:pt x="14859" y="2167467"/>
                  </a:lnTo>
                  <a:cubicBezTo>
                    <a:pt x="10918" y="2167467"/>
                    <a:pt x="7139" y="2165901"/>
                    <a:pt x="4352" y="2163114"/>
                  </a:cubicBezTo>
                  <a:cubicBezTo>
                    <a:pt x="1566" y="2160328"/>
                    <a:pt x="0" y="2156548"/>
                    <a:pt x="0" y="2152607"/>
                  </a:cubicBezTo>
                  <a:lnTo>
                    <a:pt x="0" y="14859"/>
                  </a:lnTo>
                  <a:cubicBezTo>
                    <a:pt x="0" y="10918"/>
                    <a:pt x="1566" y="7139"/>
                    <a:pt x="4352" y="4352"/>
                  </a:cubicBezTo>
                  <a:cubicBezTo>
                    <a:pt x="7139" y="1566"/>
                    <a:pt x="10918" y="0"/>
                    <a:pt x="14859" y="0"/>
                  </a:cubicBezTo>
                  <a:close/>
                </a:path>
              </a:pathLst>
            </a:custGeom>
            <a:solidFill>
              <a:srgbClr val="E4E5EC"/>
            </a:solidFill>
          </p:spPr>
        </p:sp>
        <p:sp>
          <p:nvSpPr>
            <p:cNvPr id="7" name="TextBox 7"/>
            <p:cNvSpPr txBox="1"/>
            <p:nvPr/>
          </p:nvSpPr>
          <p:spPr>
            <a:xfrm>
              <a:off x="0" y="-38100"/>
              <a:ext cx="4391071" cy="2205567"/>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203917" y="1773848"/>
            <a:ext cx="5585847" cy="917660"/>
          </a:xfrm>
          <a:prstGeom prst="rect">
            <a:avLst/>
          </a:prstGeom>
        </p:spPr>
        <p:txBody>
          <a:bodyPr lIns="0" tIns="0" rIns="0" bIns="0" rtlCol="0" anchor="t">
            <a:spAutoFit/>
          </a:bodyPr>
          <a:lstStyle/>
          <a:p>
            <a:pPr algn="l">
              <a:lnSpc>
                <a:spcPts val="6058"/>
              </a:lnSpc>
            </a:pPr>
            <a:r>
              <a:rPr lang="en-US" sz="6444" b="1">
                <a:solidFill>
                  <a:srgbClr val="15193E"/>
                </a:solidFill>
                <a:latin typeface="Codec Pro Ultra-Bold"/>
                <a:ea typeface="Codec Pro Ultra-Bold"/>
                <a:cs typeface="Codec Pro Ultra-Bold"/>
                <a:sym typeface="Codec Pro Ultra-Bold"/>
              </a:rPr>
              <a:t>INDICE</a:t>
            </a:r>
          </a:p>
        </p:txBody>
      </p:sp>
      <p:sp>
        <p:nvSpPr>
          <p:cNvPr id="9" name="TextBox 9"/>
          <p:cNvSpPr txBox="1"/>
          <p:nvPr/>
        </p:nvSpPr>
        <p:spPr>
          <a:xfrm>
            <a:off x="2203917" y="4596508"/>
            <a:ext cx="722176" cy="442715"/>
          </a:xfrm>
          <a:prstGeom prst="rect">
            <a:avLst/>
          </a:prstGeom>
        </p:spPr>
        <p:txBody>
          <a:bodyPr lIns="0" tIns="0" rIns="0" bIns="0" rtlCol="0" anchor="t">
            <a:spAutoFit/>
          </a:bodyPr>
          <a:lstStyle/>
          <a:p>
            <a:pPr algn="l">
              <a:lnSpc>
                <a:spcPts val="2970"/>
              </a:lnSpc>
            </a:pPr>
            <a:r>
              <a:rPr lang="en-US" sz="2884" b="1" spc="196">
                <a:solidFill>
                  <a:srgbClr val="5666F8"/>
                </a:solidFill>
                <a:latin typeface="Codec Pro Ultra-Bold"/>
                <a:ea typeface="Codec Pro Ultra-Bold"/>
                <a:cs typeface="Codec Pro Ultra-Bold"/>
                <a:sym typeface="Codec Pro Ultra-Bold"/>
              </a:rPr>
              <a:t>01</a:t>
            </a:r>
          </a:p>
        </p:txBody>
      </p:sp>
      <p:sp>
        <p:nvSpPr>
          <p:cNvPr id="10" name="TextBox 10"/>
          <p:cNvSpPr txBox="1"/>
          <p:nvPr/>
        </p:nvSpPr>
        <p:spPr>
          <a:xfrm>
            <a:off x="2203917" y="6941346"/>
            <a:ext cx="722176" cy="442715"/>
          </a:xfrm>
          <a:prstGeom prst="rect">
            <a:avLst/>
          </a:prstGeom>
        </p:spPr>
        <p:txBody>
          <a:bodyPr lIns="0" tIns="0" rIns="0" bIns="0" rtlCol="0" anchor="t">
            <a:spAutoFit/>
          </a:bodyPr>
          <a:lstStyle/>
          <a:p>
            <a:pPr algn="l">
              <a:lnSpc>
                <a:spcPts val="2970"/>
              </a:lnSpc>
            </a:pPr>
            <a:r>
              <a:rPr lang="en-US" sz="2884" b="1" spc="196">
                <a:solidFill>
                  <a:srgbClr val="5666F8"/>
                </a:solidFill>
                <a:latin typeface="Codec Pro Ultra-Bold"/>
                <a:ea typeface="Codec Pro Ultra-Bold"/>
                <a:cs typeface="Codec Pro Ultra-Bold"/>
                <a:sym typeface="Codec Pro Ultra-Bold"/>
              </a:rPr>
              <a:t>05</a:t>
            </a:r>
          </a:p>
        </p:txBody>
      </p:sp>
      <p:sp>
        <p:nvSpPr>
          <p:cNvPr id="11" name="TextBox 11"/>
          <p:cNvSpPr txBox="1"/>
          <p:nvPr/>
        </p:nvSpPr>
        <p:spPr>
          <a:xfrm>
            <a:off x="9803044" y="6200237"/>
            <a:ext cx="722176" cy="442715"/>
          </a:xfrm>
          <a:prstGeom prst="rect">
            <a:avLst/>
          </a:prstGeom>
        </p:spPr>
        <p:txBody>
          <a:bodyPr lIns="0" tIns="0" rIns="0" bIns="0" rtlCol="0" anchor="t">
            <a:spAutoFit/>
          </a:bodyPr>
          <a:lstStyle/>
          <a:p>
            <a:pPr algn="l">
              <a:lnSpc>
                <a:spcPts val="2970"/>
              </a:lnSpc>
            </a:pPr>
            <a:r>
              <a:rPr lang="en-US" sz="2884" b="1" spc="196">
                <a:solidFill>
                  <a:srgbClr val="5666F8"/>
                </a:solidFill>
                <a:latin typeface="Codec Pro Ultra-Bold"/>
                <a:ea typeface="Codec Pro Ultra-Bold"/>
                <a:cs typeface="Codec Pro Ultra-Bold"/>
                <a:sym typeface="Codec Pro Ultra-Bold"/>
              </a:rPr>
              <a:t>09</a:t>
            </a:r>
          </a:p>
        </p:txBody>
      </p:sp>
      <p:sp>
        <p:nvSpPr>
          <p:cNvPr id="12" name="TextBox 12"/>
          <p:cNvSpPr txBox="1"/>
          <p:nvPr/>
        </p:nvSpPr>
        <p:spPr>
          <a:xfrm>
            <a:off x="2203917" y="5768927"/>
            <a:ext cx="722176" cy="442715"/>
          </a:xfrm>
          <a:prstGeom prst="rect">
            <a:avLst/>
          </a:prstGeom>
        </p:spPr>
        <p:txBody>
          <a:bodyPr lIns="0" tIns="0" rIns="0" bIns="0" rtlCol="0" anchor="t">
            <a:spAutoFit/>
          </a:bodyPr>
          <a:lstStyle/>
          <a:p>
            <a:pPr algn="l">
              <a:lnSpc>
                <a:spcPts val="2970"/>
              </a:lnSpc>
            </a:pPr>
            <a:r>
              <a:rPr lang="en-US" sz="2884" b="1" spc="196">
                <a:solidFill>
                  <a:srgbClr val="5666F8"/>
                </a:solidFill>
                <a:latin typeface="Codec Pro Ultra-Bold"/>
                <a:ea typeface="Codec Pro Ultra-Bold"/>
                <a:cs typeface="Codec Pro Ultra-Bold"/>
                <a:sym typeface="Codec Pro Ultra-Bold"/>
              </a:rPr>
              <a:t>03</a:t>
            </a:r>
          </a:p>
        </p:txBody>
      </p:sp>
      <p:sp>
        <p:nvSpPr>
          <p:cNvPr id="13" name="TextBox 13"/>
          <p:cNvSpPr txBox="1"/>
          <p:nvPr/>
        </p:nvSpPr>
        <p:spPr>
          <a:xfrm>
            <a:off x="9803044" y="4597307"/>
            <a:ext cx="722176" cy="442715"/>
          </a:xfrm>
          <a:prstGeom prst="rect">
            <a:avLst/>
          </a:prstGeom>
        </p:spPr>
        <p:txBody>
          <a:bodyPr lIns="0" tIns="0" rIns="0" bIns="0" rtlCol="0" anchor="t">
            <a:spAutoFit/>
          </a:bodyPr>
          <a:lstStyle/>
          <a:p>
            <a:pPr algn="l">
              <a:lnSpc>
                <a:spcPts val="2970"/>
              </a:lnSpc>
            </a:pPr>
            <a:r>
              <a:rPr lang="en-US" sz="2884" b="1" spc="196">
                <a:solidFill>
                  <a:srgbClr val="5666F8"/>
                </a:solidFill>
                <a:latin typeface="Codec Pro Ultra-Bold"/>
                <a:ea typeface="Codec Pro Ultra-Bold"/>
                <a:cs typeface="Codec Pro Ultra-Bold"/>
                <a:sym typeface="Codec Pro Ultra-Bold"/>
              </a:rPr>
              <a:t>07</a:t>
            </a:r>
          </a:p>
        </p:txBody>
      </p:sp>
      <p:sp>
        <p:nvSpPr>
          <p:cNvPr id="14" name="TextBox 14"/>
          <p:cNvSpPr txBox="1"/>
          <p:nvPr/>
        </p:nvSpPr>
        <p:spPr>
          <a:xfrm>
            <a:off x="9803044" y="7542937"/>
            <a:ext cx="722176" cy="442715"/>
          </a:xfrm>
          <a:prstGeom prst="rect">
            <a:avLst/>
          </a:prstGeom>
        </p:spPr>
        <p:txBody>
          <a:bodyPr lIns="0" tIns="0" rIns="0" bIns="0" rtlCol="0" anchor="t">
            <a:spAutoFit/>
          </a:bodyPr>
          <a:lstStyle/>
          <a:p>
            <a:pPr algn="l">
              <a:lnSpc>
                <a:spcPts val="2970"/>
              </a:lnSpc>
            </a:pPr>
            <a:r>
              <a:rPr lang="en-US" sz="2884" b="1" spc="196">
                <a:solidFill>
                  <a:srgbClr val="5666F8"/>
                </a:solidFill>
                <a:latin typeface="Codec Pro Ultra-Bold"/>
                <a:ea typeface="Codec Pro Ultra-Bold"/>
                <a:cs typeface="Codec Pro Ultra-Bold"/>
                <a:sym typeface="Codec Pro Ultra-Bold"/>
              </a:rPr>
              <a:t>11</a:t>
            </a:r>
          </a:p>
        </p:txBody>
      </p:sp>
      <p:sp>
        <p:nvSpPr>
          <p:cNvPr id="15" name="TextBox 15"/>
          <p:cNvSpPr txBox="1"/>
          <p:nvPr/>
        </p:nvSpPr>
        <p:spPr>
          <a:xfrm>
            <a:off x="2203917" y="5182254"/>
            <a:ext cx="722176" cy="442715"/>
          </a:xfrm>
          <a:prstGeom prst="rect">
            <a:avLst/>
          </a:prstGeom>
        </p:spPr>
        <p:txBody>
          <a:bodyPr lIns="0" tIns="0" rIns="0" bIns="0" rtlCol="0" anchor="t">
            <a:spAutoFit/>
          </a:bodyPr>
          <a:lstStyle/>
          <a:p>
            <a:pPr algn="l">
              <a:lnSpc>
                <a:spcPts val="2970"/>
              </a:lnSpc>
            </a:pPr>
            <a:r>
              <a:rPr lang="en-US" sz="2884" b="1" spc="196">
                <a:solidFill>
                  <a:srgbClr val="5666F8"/>
                </a:solidFill>
                <a:latin typeface="Codec Pro Ultra-Bold"/>
                <a:ea typeface="Codec Pro Ultra-Bold"/>
                <a:cs typeface="Codec Pro Ultra-Bold"/>
                <a:sym typeface="Codec Pro Ultra-Bold"/>
              </a:rPr>
              <a:t>02</a:t>
            </a:r>
          </a:p>
        </p:txBody>
      </p:sp>
      <p:sp>
        <p:nvSpPr>
          <p:cNvPr id="16" name="TextBox 16"/>
          <p:cNvSpPr txBox="1"/>
          <p:nvPr/>
        </p:nvSpPr>
        <p:spPr>
          <a:xfrm>
            <a:off x="2203917" y="7527091"/>
            <a:ext cx="722176" cy="442715"/>
          </a:xfrm>
          <a:prstGeom prst="rect">
            <a:avLst/>
          </a:prstGeom>
        </p:spPr>
        <p:txBody>
          <a:bodyPr lIns="0" tIns="0" rIns="0" bIns="0" rtlCol="0" anchor="t">
            <a:spAutoFit/>
          </a:bodyPr>
          <a:lstStyle/>
          <a:p>
            <a:pPr algn="l">
              <a:lnSpc>
                <a:spcPts val="2970"/>
              </a:lnSpc>
            </a:pPr>
            <a:r>
              <a:rPr lang="en-US" sz="2884" b="1" spc="196">
                <a:solidFill>
                  <a:srgbClr val="5666F8"/>
                </a:solidFill>
                <a:latin typeface="Codec Pro Ultra-Bold"/>
                <a:ea typeface="Codec Pro Ultra-Bold"/>
                <a:cs typeface="Codec Pro Ultra-Bold"/>
                <a:sym typeface="Codec Pro Ultra-Bold"/>
              </a:rPr>
              <a:t>06</a:t>
            </a:r>
          </a:p>
        </p:txBody>
      </p:sp>
      <p:sp>
        <p:nvSpPr>
          <p:cNvPr id="17" name="TextBox 17"/>
          <p:cNvSpPr txBox="1"/>
          <p:nvPr/>
        </p:nvSpPr>
        <p:spPr>
          <a:xfrm>
            <a:off x="9803044" y="6957347"/>
            <a:ext cx="722176" cy="442715"/>
          </a:xfrm>
          <a:prstGeom prst="rect">
            <a:avLst/>
          </a:prstGeom>
        </p:spPr>
        <p:txBody>
          <a:bodyPr lIns="0" tIns="0" rIns="0" bIns="0" rtlCol="0" anchor="t">
            <a:spAutoFit/>
          </a:bodyPr>
          <a:lstStyle/>
          <a:p>
            <a:pPr algn="l">
              <a:lnSpc>
                <a:spcPts val="2970"/>
              </a:lnSpc>
            </a:pPr>
            <a:r>
              <a:rPr lang="en-US" sz="2884" b="1" spc="196">
                <a:solidFill>
                  <a:srgbClr val="5666F8"/>
                </a:solidFill>
                <a:latin typeface="Codec Pro Ultra-Bold"/>
                <a:ea typeface="Codec Pro Ultra-Bold"/>
                <a:cs typeface="Codec Pro Ultra-Bold"/>
                <a:sym typeface="Codec Pro Ultra-Bold"/>
              </a:rPr>
              <a:t>10</a:t>
            </a:r>
          </a:p>
        </p:txBody>
      </p:sp>
      <p:sp>
        <p:nvSpPr>
          <p:cNvPr id="18" name="TextBox 18"/>
          <p:cNvSpPr txBox="1"/>
          <p:nvPr/>
        </p:nvSpPr>
        <p:spPr>
          <a:xfrm>
            <a:off x="2203917" y="6354673"/>
            <a:ext cx="722176" cy="442715"/>
          </a:xfrm>
          <a:prstGeom prst="rect">
            <a:avLst/>
          </a:prstGeom>
        </p:spPr>
        <p:txBody>
          <a:bodyPr lIns="0" tIns="0" rIns="0" bIns="0" rtlCol="0" anchor="t">
            <a:spAutoFit/>
          </a:bodyPr>
          <a:lstStyle/>
          <a:p>
            <a:pPr algn="l">
              <a:lnSpc>
                <a:spcPts val="2970"/>
              </a:lnSpc>
            </a:pPr>
            <a:r>
              <a:rPr lang="en-US" sz="2884" b="1" spc="196">
                <a:solidFill>
                  <a:srgbClr val="5666F8"/>
                </a:solidFill>
                <a:latin typeface="Codec Pro Ultra-Bold"/>
                <a:ea typeface="Codec Pro Ultra-Bold"/>
                <a:cs typeface="Codec Pro Ultra-Bold"/>
                <a:sym typeface="Codec Pro Ultra-Bold"/>
              </a:rPr>
              <a:t>04</a:t>
            </a:r>
          </a:p>
        </p:txBody>
      </p:sp>
      <p:sp>
        <p:nvSpPr>
          <p:cNvPr id="19" name="TextBox 19"/>
          <p:cNvSpPr txBox="1"/>
          <p:nvPr/>
        </p:nvSpPr>
        <p:spPr>
          <a:xfrm>
            <a:off x="9803044" y="5183053"/>
            <a:ext cx="722176" cy="442715"/>
          </a:xfrm>
          <a:prstGeom prst="rect">
            <a:avLst/>
          </a:prstGeom>
        </p:spPr>
        <p:txBody>
          <a:bodyPr lIns="0" tIns="0" rIns="0" bIns="0" rtlCol="0" anchor="t">
            <a:spAutoFit/>
          </a:bodyPr>
          <a:lstStyle/>
          <a:p>
            <a:pPr algn="l">
              <a:lnSpc>
                <a:spcPts val="2970"/>
              </a:lnSpc>
            </a:pPr>
            <a:r>
              <a:rPr lang="en-US" sz="2884" b="1" spc="196">
                <a:solidFill>
                  <a:srgbClr val="5666F8"/>
                </a:solidFill>
                <a:latin typeface="Codec Pro Ultra-Bold"/>
                <a:ea typeface="Codec Pro Ultra-Bold"/>
                <a:cs typeface="Codec Pro Ultra-Bold"/>
                <a:sym typeface="Codec Pro Ultra-Bold"/>
              </a:rPr>
              <a:t>08</a:t>
            </a:r>
          </a:p>
        </p:txBody>
      </p:sp>
      <p:sp>
        <p:nvSpPr>
          <p:cNvPr id="20" name="TextBox 20"/>
          <p:cNvSpPr txBox="1"/>
          <p:nvPr/>
        </p:nvSpPr>
        <p:spPr>
          <a:xfrm>
            <a:off x="9803044" y="8128527"/>
            <a:ext cx="722176" cy="442715"/>
          </a:xfrm>
          <a:prstGeom prst="rect">
            <a:avLst/>
          </a:prstGeom>
        </p:spPr>
        <p:txBody>
          <a:bodyPr lIns="0" tIns="0" rIns="0" bIns="0" rtlCol="0" anchor="t">
            <a:spAutoFit/>
          </a:bodyPr>
          <a:lstStyle/>
          <a:p>
            <a:pPr algn="l">
              <a:lnSpc>
                <a:spcPts val="2970"/>
              </a:lnSpc>
            </a:pPr>
            <a:r>
              <a:rPr lang="en-US" sz="2884" b="1" spc="196">
                <a:solidFill>
                  <a:srgbClr val="5666F8"/>
                </a:solidFill>
                <a:latin typeface="Codec Pro Ultra-Bold"/>
                <a:ea typeface="Codec Pro Ultra-Bold"/>
                <a:cs typeface="Codec Pro Ultra-Bold"/>
                <a:sym typeface="Codec Pro Ultra-Bold"/>
              </a:rPr>
              <a:t>12</a:t>
            </a:r>
          </a:p>
        </p:txBody>
      </p:sp>
      <p:sp>
        <p:nvSpPr>
          <p:cNvPr id="21" name="TextBox 21"/>
          <p:cNvSpPr txBox="1"/>
          <p:nvPr/>
        </p:nvSpPr>
        <p:spPr>
          <a:xfrm>
            <a:off x="3197059" y="4596508"/>
            <a:ext cx="5776012" cy="440836"/>
          </a:xfrm>
          <a:prstGeom prst="rect">
            <a:avLst/>
          </a:prstGeom>
        </p:spPr>
        <p:txBody>
          <a:bodyPr lIns="0" tIns="0" rIns="0" bIns="0" rtlCol="0" anchor="t">
            <a:spAutoFit/>
          </a:bodyPr>
          <a:lstStyle/>
          <a:p>
            <a:pPr algn="l">
              <a:lnSpc>
                <a:spcPts val="2970"/>
              </a:lnSpc>
            </a:pPr>
            <a:r>
              <a:rPr lang="en-US" sz="2884" spc="196">
                <a:solidFill>
                  <a:srgbClr val="15193E"/>
                </a:solidFill>
                <a:latin typeface="Codec Pro"/>
                <a:ea typeface="Codec Pro"/>
                <a:cs typeface="Codec Pro"/>
                <a:sym typeface="Codec Pro"/>
              </a:rPr>
              <a:t>EQUIPO DE TRABAJO</a:t>
            </a:r>
          </a:p>
        </p:txBody>
      </p:sp>
      <p:sp>
        <p:nvSpPr>
          <p:cNvPr id="22" name="TextBox 22"/>
          <p:cNvSpPr txBox="1"/>
          <p:nvPr/>
        </p:nvSpPr>
        <p:spPr>
          <a:xfrm>
            <a:off x="3197059" y="6941346"/>
            <a:ext cx="5776012" cy="440836"/>
          </a:xfrm>
          <a:prstGeom prst="rect">
            <a:avLst/>
          </a:prstGeom>
        </p:spPr>
        <p:txBody>
          <a:bodyPr lIns="0" tIns="0" rIns="0" bIns="0" rtlCol="0" anchor="t">
            <a:spAutoFit/>
          </a:bodyPr>
          <a:lstStyle/>
          <a:p>
            <a:pPr algn="l">
              <a:lnSpc>
                <a:spcPts val="2970"/>
              </a:lnSpc>
            </a:pPr>
            <a:r>
              <a:rPr lang="en-US" sz="2884" spc="196">
                <a:solidFill>
                  <a:srgbClr val="15193E"/>
                </a:solidFill>
                <a:latin typeface="Codec Pro"/>
                <a:ea typeface="Codec Pro"/>
                <a:cs typeface="Codec Pro"/>
                <a:sym typeface="Codec Pro"/>
              </a:rPr>
              <a:t>METODOLOGIA</a:t>
            </a:r>
          </a:p>
        </p:txBody>
      </p:sp>
      <p:sp>
        <p:nvSpPr>
          <p:cNvPr id="23" name="TextBox 23"/>
          <p:cNvSpPr txBox="1"/>
          <p:nvPr/>
        </p:nvSpPr>
        <p:spPr>
          <a:xfrm>
            <a:off x="10796185" y="6200237"/>
            <a:ext cx="6059266" cy="440836"/>
          </a:xfrm>
          <a:prstGeom prst="rect">
            <a:avLst/>
          </a:prstGeom>
        </p:spPr>
        <p:txBody>
          <a:bodyPr lIns="0" tIns="0" rIns="0" bIns="0" rtlCol="0" anchor="t">
            <a:spAutoFit/>
          </a:bodyPr>
          <a:lstStyle/>
          <a:p>
            <a:pPr algn="l">
              <a:lnSpc>
                <a:spcPts val="2970"/>
              </a:lnSpc>
            </a:pPr>
            <a:r>
              <a:rPr lang="en-US" sz="2884" spc="196">
                <a:solidFill>
                  <a:srgbClr val="15193E"/>
                </a:solidFill>
                <a:latin typeface="Codec Pro"/>
                <a:ea typeface="Codec Pro"/>
                <a:cs typeface="Codec Pro"/>
                <a:sym typeface="Codec Pro"/>
              </a:rPr>
              <a:t>ETAPAS DE IMPLEMENTACIÓN</a:t>
            </a:r>
          </a:p>
        </p:txBody>
      </p:sp>
      <p:sp>
        <p:nvSpPr>
          <p:cNvPr id="24" name="TextBox 24"/>
          <p:cNvSpPr txBox="1"/>
          <p:nvPr/>
        </p:nvSpPr>
        <p:spPr>
          <a:xfrm>
            <a:off x="3197059" y="5768927"/>
            <a:ext cx="5776012" cy="440836"/>
          </a:xfrm>
          <a:prstGeom prst="rect">
            <a:avLst/>
          </a:prstGeom>
        </p:spPr>
        <p:txBody>
          <a:bodyPr lIns="0" tIns="0" rIns="0" bIns="0" rtlCol="0" anchor="t">
            <a:spAutoFit/>
          </a:bodyPr>
          <a:lstStyle/>
          <a:p>
            <a:pPr algn="l">
              <a:lnSpc>
                <a:spcPts val="2970"/>
              </a:lnSpc>
            </a:pPr>
            <a:r>
              <a:rPr lang="en-US" sz="2884" spc="196">
                <a:solidFill>
                  <a:srgbClr val="15193E"/>
                </a:solidFill>
                <a:latin typeface="Codec Pro"/>
                <a:ea typeface="Codec Pro"/>
                <a:cs typeface="Codec Pro"/>
                <a:sym typeface="Codec Pro"/>
              </a:rPr>
              <a:t>SOLUCION</a:t>
            </a:r>
          </a:p>
        </p:txBody>
      </p:sp>
      <p:sp>
        <p:nvSpPr>
          <p:cNvPr id="25" name="TextBox 25"/>
          <p:cNvSpPr txBox="1"/>
          <p:nvPr/>
        </p:nvSpPr>
        <p:spPr>
          <a:xfrm>
            <a:off x="10796185" y="4597307"/>
            <a:ext cx="5287897" cy="440836"/>
          </a:xfrm>
          <a:prstGeom prst="rect">
            <a:avLst/>
          </a:prstGeom>
        </p:spPr>
        <p:txBody>
          <a:bodyPr lIns="0" tIns="0" rIns="0" bIns="0" rtlCol="0" anchor="t">
            <a:spAutoFit/>
          </a:bodyPr>
          <a:lstStyle/>
          <a:p>
            <a:pPr algn="l">
              <a:lnSpc>
                <a:spcPts val="2970"/>
              </a:lnSpc>
            </a:pPr>
            <a:r>
              <a:rPr lang="en-US" sz="2884" spc="196">
                <a:solidFill>
                  <a:srgbClr val="15193E"/>
                </a:solidFill>
                <a:latin typeface="Codec Pro"/>
                <a:ea typeface="Codec Pro"/>
                <a:cs typeface="Codec Pro"/>
                <a:sym typeface="Codec Pro"/>
              </a:rPr>
              <a:t>TOPOLOGÍA</a:t>
            </a:r>
          </a:p>
        </p:txBody>
      </p:sp>
      <p:sp>
        <p:nvSpPr>
          <p:cNvPr id="26" name="TextBox 26"/>
          <p:cNvSpPr txBox="1"/>
          <p:nvPr/>
        </p:nvSpPr>
        <p:spPr>
          <a:xfrm>
            <a:off x="10796185" y="7527091"/>
            <a:ext cx="5287897" cy="440836"/>
          </a:xfrm>
          <a:prstGeom prst="rect">
            <a:avLst/>
          </a:prstGeom>
        </p:spPr>
        <p:txBody>
          <a:bodyPr lIns="0" tIns="0" rIns="0" bIns="0" rtlCol="0" anchor="t">
            <a:spAutoFit/>
          </a:bodyPr>
          <a:lstStyle/>
          <a:p>
            <a:pPr algn="l">
              <a:lnSpc>
                <a:spcPts val="2970"/>
              </a:lnSpc>
            </a:pPr>
            <a:r>
              <a:rPr lang="en-US" sz="2884" spc="196">
                <a:solidFill>
                  <a:srgbClr val="15193E"/>
                </a:solidFill>
                <a:latin typeface="Codec Pro"/>
                <a:ea typeface="Codec Pro"/>
                <a:cs typeface="Codec Pro"/>
                <a:sym typeface="Codec Pro"/>
              </a:rPr>
              <a:t>RESULTADO</a:t>
            </a:r>
          </a:p>
        </p:txBody>
      </p:sp>
      <p:sp>
        <p:nvSpPr>
          <p:cNvPr id="27" name="TextBox 27"/>
          <p:cNvSpPr txBox="1"/>
          <p:nvPr/>
        </p:nvSpPr>
        <p:spPr>
          <a:xfrm>
            <a:off x="3197059" y="5182254"/>
            <a:ext cx="5776012" cy="440836"/>
          </a:xfrm>
          <a:prstGeom prst="rect">
            <a:avLst/>
          </a:prstGeom>
        </p:spPr>
        <p:txBody>
          <a:bodyPr lIns="0" tIns="0" rIns="0" bIns="0" rtlCol="0" anchor="t">
            <a:spAutoFit/>
          </a:bodyPr>
          <a:lstStyle/>
          <a:p>
            <a:pPr algn="l">
              <a:lnSpc>
                <a:spcPts val="2970"/>
              </a:lnSpc>
            </a:pPr>
            <a:r>
              <a:rPr lang="en-US" sz="2884" spc="196">
                <a:solidFill>
                  <a:srgbClr val="15193E"/>
                </a:solidFill>
                <a:latin typeface="Codec Pro"/>
                <a:ea typeface="Codec Pro"/>
                <a:cs typeface="Codec Pro"/>
                <a:sym typeface="Codec Pro"/>
              </a:rPr>
              <a:t>PROBLEMATICA</a:t>
            </a:r>
          </a:p>
        </p:txBody>
      </p:sp>
      <p:sp>
        <p:nvSpPr>
          <p:cNvPr id="28" name="TextBox 28"/>
          <p:cNvSpPr txBox="1"/>
          <p:nvPr/>
        </p:nvSpPr>
        <p:spPr>
          <a:xfrm>
            <a:off x="3197059" y="7527091"/>
            <a:ext cx="5776012" cy="440836"/>
          </a:xfrm>
          <a:prstGeom prst="rect">
            <a:avLst/>
          </a:prstGeom>
        </p:spPr>
        <p:txBody>
          <a:bodyPr lIns="0" tIns="0" rIns="0" bIns="0" rtlCol="0" anchor="t">
            <a:spAutoFit/>
          </a:bodyPr>
          <a:lstStyle/>
          <a:p>
            <a:pPr algn="l">
              <a:lnSpc>
                <a:spcPts val="2970"/>
              </a:lnSpc>
            </a:pPr>
            <a:r>
              <a:rPr lang="en-US" sz="2884" spc="196">
                <a:solidFill>
                  <a:srgbClr val="15193E"/>
                </a:solidFill>
                <a:latin typeface="Codec Pro"/>
                <a:ea typeface="Codec Pro"/>
                <a:cs typeface="Codec Pro"/>
                <a:sym typeface="Codec Pro"/>
              </a:rPr>
              <a:t>ROLES</a:t>
            </a:r>
          </a:p>
        </p:txBody>
      </p:sp>
      <p:sp>
        <p:nvSpPr>
          <p:cNvPr id="29" name="TextBox 29"/>
          <p:cNvSpPr txBox="1"/>
          <p:nvPr/>
        </p:nvSpPr>
        <p:spPr>
          <a:xfrm>
            <a:off x="10796185" y="6959226"/>
            <a:ext cx="5287897" cy="440836"/>
          </a:xfrm>
          <a:prstGeom prst="rect">
            <a:avLst/>
          </a:prstGeom>
        </p:spPr>
        <p:txBody>
          <a:bodyPr lIns="0" tIns="0" rIns="0" bIns="0" rtlCol="0" anchor="t">
            <a:spAutoFit/>
          </a:bodyPr>
          <a:lstStyle/>
          <a:p>
            <a:pPr algn="l">
              <a:lnSpc>
                <a:spcPts val="2970"/>
              </a:lnSpc>
            </a:pPr>
            <a:r>
              <a:rPr lang="en-US" sz="2884" spc="196">
                <a:solidFill>
                  <a:srgbClr val="15193E"/>
                </a:solidFill>
                <a:latin typeface="Codec Pro"/>
                <a:ea typeface="Codec Pro"/>
                <a:cs typeface="Codec Pro"/>
                <a:sym typeface="Codec Pro"/>
              </a:rPr>
              <a:t>ESTADÍSTICAS</a:t>
            </a:r>
          </a:p>
        </p:txBody>
      </p:sp>
      <p:sp>
        <p:nvSpPr>
          <p:cNvPr id="30" name="TextBox 30"/>
          <p:cNvSpPr txBox="1"/>
          <p:nvPr/>
        </p:nvSpPr>
        <p:spPr>
          <a:xfrm>
            <a:off x="3197059" y="6354673"/>
            <a:ext cx="5776012" cy="440836"/>
          </a:xfrm>
          <a:prstGeom prst="rect">
            <a:avLst/>
          </a:prstGeom>
        </p:spPr>
        <p:txBody>
          <a:bodyPr lIns="0" tIns="0" rIns="0" bIns="0" rtlCol="0" anchor="t">
            <a:spAutoFit/>
          </a:bodyPr>
          <a:lstStyle/>
          <a:p>
            <a:pPr algn="l">
              <a:lnSpc>
                <a:spcPts val="2970"/>
              </a:lnSpc>
            </a:pPr>
            <a:r>
              <a:rPr lang="en-US" sz="2884" spc="196">
                <a:solidFill>
                  <a:srgbClr val="15193E"/>
                </a:solidFill>
                <a:latin typeface="Codec Pro"/>
                <a:ea typeface="Codec Pro"/>
                <a:cs typeface="Codec Pro"/>
                <a:sym typeface="Codec Pro"/>
              </a:rPr>
              <a:t>OBJETIVOS</a:t>
            </a:r>
          </a:p>
        </p:txBody>
      </p:sp>
      <p:sp>
        <p:nvSpPr>
          <p:cNvPr id="31" name="TextBox 31"/>
          <p:cNvSpPr txBox="1"/>
          <p:nvPr/>
        </p:nvSpPr>
        <p:spPr>
          <a:xfrm>
            <a:off x="10791920" y="5216068"/>
            <a:ext cx="6315794" cy="809875"/>
          </a:xfrm>
          <a:prstGeom prst="rect">
            <a:avLst/>
          </a:prstGeom>
        </p:spPr>
        <p:txBody>
          <a:bodyPr lIns="0" tIns="0" rIns="0" bIns="0" rtlCol="0" anchor="t">
            <a:spAutoFit/>
          </a:bodyPr>
          <a:lstStyle/>
          <a:p>
            <a:pPr algn="l">
              <a:lnSpc>
                <a:spcPts val="2970"/>
              </a:lnSpc>
            </a:pPr>
            <a:r>
              <a:rPr lang="en-US" sz="2884" spc="196">
                <a:solidFill>
                  <a:srgbClr val="15193E"/>
                </a:solidFill>
                <a:latin typeface="Codec Pro"/>
                <a:ea typeface="Codec Pro"/>
                <a:cs typeface="Codec Pro"/>
                <a:sym typeface="Codec Pro"/>
              </a:rPr>
              <a:t>PLATAFORMA, TECONOLOGIAS Y FACTIVILIDAD</a:t>
            </a:r>
          </a:p>
        </p:txBody>
      </p:sp>
      <p:sp>
        <p:nvSpPr>
          <p:cNvPr id="32" name="TextBox 32"/>
          <p:cNvSpPr txBox="1"/>
          <p:nvPr/>
        </p:nvSpPr>
        <p:spPr>
          <a:xfrm>
            <a:off x="10796185" y="8128527"/>
            <a:ext cx="5287897" cy="440836"/>
          </a:xfrm>
          <a:prstGeom prst="rect">
            <a:avLst/>
          </a:prstGeom>
        </p:spPr>
        <p:txBody>
          <a:bodyPr lIns="0" tIns="0" rIns="0" bIns="0" rtlCol="0" anchor="t">
            <a:spAutoFit/>
          </a:bodyPr>
          <a:lstStyle/>
          <a:p>
            <a:pPr algn="l">
              <a:lnSpc>
                <a:spcPts val="2970"/>
              </a:lnSpc>
            </a:pPr>
            <a:r>
              <a:rPr lang="en-US" sz="2884" spc="196">
                <a:solidFill>
                  <a:srgbClr val="15193E"/>
                </a:solidFill>
                <a:latin typeface="Codec Pro"/>
                <a:ea typeface="Codec Pro"/>
                <a:cs typeface="Codec Pro"/>
                <a:sym typeface="Codec Pro"/>
              </a:rPr>
              <a:t>CONCLUSIÓN</a:t>
            </a:r>
          </a:p>
        </p:txBody>
      </p:sp>
      <p:sp>
        <p:nvSpPr>
          <p:cNvPr id="33" name="Freeform 33"/>
          <p:cNvSpPr/>
          <p:nvPr/>
        </p:nvSpPr>
        <p:spPr>
          <a:xfrm>
            <a:off x="-651470" y="-757964"/>
            <a:ext cx="3655283" cy="2173232"/>
          </a:xfrm>
          <a:custGeom>
            <a:avLst/>
            <a:gdLst/>
            <a:ahLst/>
            <a:cxnLst/>
            <a:rect l="l" t="t" r="r" b="b"/>
            <a:pathLst>
              <a:path w="3655283" h="2173232">
                <a:moveTo>
                  <a:pt x="0" y="0"/>
                </a:moveTo>
                <a:lnTo>
                  <a:pt x="3655283" y="0"/>
                </a:lnTo>
                <a:lnTo>
                  <a:pt x="3655283" y="2173232"/>
                </a:lnTo>
                <a:lnTo>
                  <a:pt x="0" y="217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1394806" y="659463"/>
            <a:ext cx="3484317" cy="2071585"/>
          </a:xfrm>
          <a:custGeom>
            <a:avLst/>
            <a:gdLst/>
            <a:ahLst/>
            <a:cxnLst/>
            <a:rect l="l" t="t" r="r" b="b"/>
            <a:pathLst>
              <a:path w="3484317" h="2071585">
                <a:moveTo>
                  <a:pt x="0" y="0"/>
                </a:moveTo>
                <a:lnTo>
                  <a:pt x="3484317" y="0"/>
                </a:lnTo>
                <a:lnTo>
                  <a:pt x="3484317" y="2071585"/>
                </a:lnTo>
                <a:lnTo>
                  <a:pt x="0" y="2071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5" name="Freeform 35"/>
          <p:cNvSpPr/>
          <p:nvPr/>
        </p:nvSpPr>
        <p:spPr>
          <a:xfrm>
            <a:off x="15113293" y="8893212"/>
            <a:ext cx="3484317" cy="2071585"/>
          </a:xfrm>
          <a:custGeom>
            <a:avLst/>
            <a:gdLst/>
            <a:ahLst/>
            <a:cxnLst/>
            <a:rect l="l" t="t" r="r" b="b"/>
            <a:pathLst>
              <a:path w="3484317" h="2071585">
                <a:moveTo>
                  <a:pt x="0" y="0"/>
                </a:moveTo>
                <a:lnTo>
                  <a:pt x="3484317" y="0"/>
                </a:lnTo>
                <a:lnTo>
                  <a:pt x="3484317" y="2071585"/>
                </a:lnTo>
                <a:lnTo>
                  <a:pt x="0" y="20715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6" name="Freeform 36"/>
          <p:cNvSpPr/>
          <p:nvPr/>
        </p:nvSpPr>
        <p:spPr>
          <a:xfrm>
            <a:off x="16027523" y="7552462"/>
            <a:ext cx="3655283" cy="2173232"/>
          </a:xfrm>
          <a:custGeom>
            <a:avLst/>
            <a:gdLst/>
            <a:ahLst/>
            <a:cxnLst/>
            <a:rect l="l" t="t" r="r" b="b"/>
            <a:pathLst>
              <a:path w="3655283" h="2173232">
                <a:moveTo>
                  <a:pt x="0" y="0"/>
                </a:moveTo>
                <a:lnTo>
                  <a:pt x="3655283" y="0"/>
                </a:lnTo>
                <a:lnTo>
                  <a:pt x="3655283" y="2173231"/>
                </a:lnTo>
                <a:lnTo>
                  <a:pt x="0" y="21732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05643">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9250115" y="3086932"/>
            <a:ext cx="8108146" cy="4610225"/>
            <a:chOff x="0" y="0"/>
            <a:chExt cx="2135479" cy="1214216"/>
          </a:xfrm>
        </p:grpSpPr>
        <p:sp>
          <p:nvSpPr>
            <p:cNvPr id="3" name="Freeform 3"/>
            <p:cNvSpPr/>
            <p:nvPr/>
          </p:nvSpPr>
          <p:spPr>
            <a:xfrm>
              <a:off x="0" y="0"/>
              <a:ext cx="2135479" cy="1214216"/>
            </a:xfrm>
            <a:custGeom>
              <a:avLst/>
              <a:gdLst/>
              <a:ahLst/>
              <a:cxnLst/>
              <a:rect l="l" t="t" r="r" b="b"/>
              <a:pathLst>
                <a:path w="2135479" h="1214216">
                  <a:moveTo>
                    <a:pt x="30555" y="0"/>
                  </a:moveTo>
                  <a:lnTo>
                    <a:pt x="2104924" y="0"/>
                  </a:lnTo>
                  <a:cubicBezTo>
                    <a:pt x="2113028" y="0"/>
                    <a:pt x="2120799" y="3219"/>
                    <a:pt x="2126530" y="8949"/>
                  </a:cubicBezTo>
                  <a:cubicBezTo>
                    <a:pt x="2132260" y="14679"/>
                    <a:pt x="2135479" y="22451"/>
                    <a:pt x="2135479" y="30555"/>
                  </a:cubicBezTo>
                  <a:lnTo>
                    <a:pt x="2135479" y="1183661"/>
                  </a:lnTo>
                  <a:cubicBezTo>
                    <a:pt x="2135479" y="1191764"/>
                    <a:pt x="2132260" y="1199536"/>
                    <a:pt x="2126530" y="1205266"/>
                  </a:cubicBezTo>
                  <a:cubicBezTo>
                    <a:pt x="2120799" y="1210996"/>
                    <a:pt x="2113028" y="1214216"/>
                    <a:pt x="2104924" y="1214216"/>
                  </a:cubicBezTo>
                  <a:lnTo>
                    <a:pt x="30555" y="1214216"/>
                  </a:lnTo>
                  <a:cubicBezTo>
                    <a:pt x="13680" y="1214216"/>
                    <a:pt x="0" y="1200536"/>
                    <a:pt x="0" y="1183661"/>
                  </a:cubicBezTo>
                  <a:lnTo>
                    <a:pt x="0" y="30555"/>
                  </a:lnTo>
                  <a:cubicBezTo>
                    <a:pt x="0" y="22451"/>
                    <a:pt x="3219" y="14679"/>
                    <a:pt x="8949" y="8949"/>
                  </a:cubicBezTo>
                  <a:cubicBezTo>
                    <a:pt x="14679" y="3219"/>
                    <a:pt x="22451" y="0"/>
                    <a:pt x="30555" y="0"/>
                  </a:cubicBezTo>
                  <a:close/>
                </a:path>
              </a:pathLst>
            </a:custGeom>
            <a:solidFill>
              <a:srgbClr val="E4E5EC"/>
            </a:solidFill>
          </p:spPr>
        </p:sp>
        <p:sp>
          <p:nvSpPr>
            <p:cNvPr id="4" name="TextBox 4"/>
            <p:cNvSpPr txBox="1"/>
            <p:nvPr/>
          </p:nvSpPr>
          <p:spPr>
            <a:xfrm>
              <a:off x="0" y="-38100"/>
              <a:ext cx="2135479" cy="1252316"/>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53028" y="535426"/>
            <a:ext cx="2726935" cy="1621287"/>
          </a:xfrm>
          <a:custGeom>
            <a:avLst/>
            <a:gdLst/>
            <a:ahLst/>
            <a:cxnLst/>
            <a:rect l="l" t="t" r="r" b="b"/>
            <a:pathLst>
              <a:path w="2726935" h="1621287">
                <a:moveTo>
                  <a:pt x="0" y="0"/>
                </a:moveTo>
                <a:lnTo>
                  <a:pt x="2726935" y="0"/>
                </a:lnTo>
                <a:lnTo>
                  <a:pt x="2726935" y="1621287"/>
                </a:lnTo>
                <a:lnTo>
                  <a:pt x="0" y="1621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571156" y="1610537"/>
            <a:ext cx="2599390" cy="1545456"/>
          </a:xfrm>
          <a:custGeom>
            <a:avLst/>
            <a:gdLst/>
            <a:ahLst/>
            <a:cxnLst/>
            <a:rect l="l" t="t" r="r" b="b"/>
            <a:pathLst>
              <a:path w="2599390" h="1545456">
                <a:moveTo>
                  <a:pt x="0" y="0"/>
                </a:moveTo>
                <a:lnTo>
                  <a:pt x="2599391" y="0"/>
                </a:lnTo>
                <a:lnTo>
                  <a:pt x="2599391" y="1545455"/>
                </a:lnTo>
                <a:lnTo>
                  <a:pt x="0" y="15454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36257" y="3326240"/>
            <a:ext cx="7093565" cy="6162535"/>
          </a:xfrm>
          <a:custGeom>
            <a:avLst/>
            <a:gdLst/>
            <a:ahLst/>
            <a:cxnLst/>
            <a:rect l="l" t="t" r="r" b="b"/>
            <a:pathLst>
              <a:path w="7093565" h="6162535">
                <a:moveTo>
                  <a:pt x="0" y="0"/>
                </a:moveTo>
                <a:lnTo>
                  <a:pt x="7093565" y="0"/>
                </a:lnTo>
                <a:lnTo>
                  <a:pt x="7093565" y="6162534"/>
                </a:lnTo>
                <a:lnTo>
                  <a:pt x="0" y="6162534"/>
                </a:lnTo>
                <a:lnTo>
                  <a:pt x="0" y="0"/>
                </a:lnTo>
                <a:close/>
              </a:path>
            </a:pathLst>
          </a:custGeom>
          <a:blipFill>
            <a:blip r:embed="rId4"/>
            <a:stretch>
              <a:fillRect/>
            </a:stretch>
          </a:blipFill>
        </p:spPr>
      </p:sp>
      <p:sp>
        <p:nvSpPr>
          <p:cNvPr id="8" name="TextBox 8"/>
          <p:cNvSpPr txBox="1"/>
          <p:nvPr/>
        </p:nvSpPr>
        <p:spPr>
          <a:xfrm>
            <a:off x="11095299" y="3203617"/>
            <a:ext cx="4417777" cy="791211"/>
          </a:xfrm>
          <a:prstGeom prst="rect">
            <a:avLst/>
          </a:prstGeom>
        </p:spPr>
        <p:txBody>
          <a:bodyPr lIns="0" tIns="0" rIns="0" bIns="0" rtlCol="0" anchor="t">
            <a:spAutoFit/>
          </a:bodyPr>
          <a:lstStyle/>
          <a:p>
            <a:pPr algn="l">
              <a:lnSpc>
                <a:spcPts val="5170"/>
              </a:lnSpc>
            </a:pPr>
            <a:r>
              <a:rPr lang="en-US" sz="5500" b="1">
                <a:solidFill>
                  <a:srgbClr val="FFB02C"/>
                </a:solidFill>
                <a:latin typeface="Codec Pro Ultra-Bold"/>
                <a:ea typeface="Codec Pro Ultra-Bold"/>
                <a:cs typeface="Codec Pro Ultra-Bold"/>
                <a:sym typeface="Codec Pro Ultra-Bold"/>
              </a:rPr>
              <a:t>MATRIZ RACI</a:t>
            </a:r>
          </a:p>
        </p:txBody>
      </p:sp>
      <p:sp>
        <p:nvSpPr>
          <p:cNvPr id="9" name="TextBox 9"/>
          <p:cNvSpPr txBox="1"/>
          <p:nvPr/>
        </p:nvSpPr>
        <p:spPr>
          <a:xfrm>
            <a:off x="9520754" y="4547450"/>
            <a:ext cx="7566868" cy="2028825"/>
          </a:xfrm>
          <a:prstGeom prst="rect">
            <a:avLst/>
          </a:prstGeom>
        </p:spPr>
        <p:txBody>
          <a:bodyPr lIns="0" tIns="0" rIns="0" bIns="0" rtlCol="0" anchor="t">
            <a:spAutoFit/>
          </a:bodyPr>
          <a:lstStyle/>
          <a:p>
            <a:pPr algn="l">
              <a:lnSpc>
                <a:spcPts val="2280"/>
              </a:lnSpc>
            </a:pPr>
            <a:r>
              <a:rPr lang="en-US" sz="1900">
                <a:solidFill>
                  <a:srgbClr val="15193E"/>
                </a:solidFill>
                <a:latin typeface="Codec Pro"/>
                <a:ea typeface="Codec Pro"/>
                <a:cs typeface="Codec Pro"/>
                <a:sym typeface="Codec Pro"/>
              </a:rPr>
              <a:t>Este entregable nos permitió organizar y gestionar las actividades semanales relacionada a los entregables y los responsables que llevan a cabo estas actividades.</a:t>
            </a:r>
          </a:p>
          <a:p>
            <a:pPr algn="l">
              <a:lnSpc>
                <a:spcPts val="2280"/>
              </a:lnSpc>
            </a:pPr>
            <a:endParaRPr lang="en-US" sz="1900">
              <a:solidFill>
                <a:srgbClr val="15193E"/>
              </a:solidFill>
              <a:latin typeface="Codec Pro"/>
              <a:ea typeface="Codec Pro"/>
              <a:cs typeface="Codec Pro"/>
              <a:sym typeface="Codec Pro"/>
            </a:endParaRPr>
          </a:p>
          <a:p>
            <a:pPr algn="l">
              <a:lnSpc>
                <a:spcPts val="2280"/>
              </a:lnSpc>
            </a:pPr>
            <a:r>
              <a:rPr lang="en-US" sz="1900">
                <a:solidFill>
                  <a:srgbClr val="15193E"/>
                </a:solidFill>
                <a:latin typeface="Codec Pro"/>
                <a:ea typeface="Codec Pro"/>
                <a:cs typeface="Codec Pro"/>
                <a:sym typeface="Codec Pro"/>
              </a:rPr>
              <a:t>En este extracto podemos visualizar las primeras 6 semanas de la creación de este proyecto. Estas 6 semanas están relacionadas a la planificación y la creación de los cimientos del sistema.</a:t>
            </a:r>
          </a:p>
        </p:txBody>
      </p:sp>
      <p:sp>
        <p:nvSpPr>
          <p:cNvPr id="10" name="Freeform 10"/>
          <p:cNvSpPr/>
          <p:nvPr/>
        </p:nvSpPr>
        <p:spPr>
          <a:xfrm>
            <a:off x="3016496" y="2156713"/>
            <a:ext cx="1015765" cy="1132470"/>
          </a:xfrm>
          <a:custGeom>
            <a:avLst/>
            <a:gdLst/>
            <a:ahLst/>
            <a:cxnLst/>
            <a:rect l="l" t="t" r="r" b="b"/>
            <a:pathLst>
              <a:path w="1015765" h="1132470">
                <a:moveTo>
                  <a:pt x="0" y="0"/>
                </a:moveTo>
                <a:lnTo>
                  <a:pt x="1015765" y="0"/>
                </a:lnTo>
                <a:lnTo>
                  <a:pt x="1015765" y="1132470"/>
                </a:lnTo>
                <a:lnTo>
                  <a:pt x="0" y="1132470"/>
                </a:lnTo>
                <a:lnTo>
                  <a:pt x="0" y="0"/>
                </a:lnTo>
                <a:close/>
              </a:path>
            </a:pathLst>
          </a:custGeom>
          <a:blipFill>
            <a:blip r:embed="rId5"/>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05643">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0633184" y="4559538"/>
            <a:ext cx="6734368" cy="2831346"/>
            <a:chOff x="0" y="0"/>
            <a:chExt cx="1773661" cy="745704"/>
          </a:xfrm>
        </p:grpSpPr>
        <p:sp>
          <p:nvSpPr>
            <p:cNvPr id="3" name="Freeform 3"/>
            <p:cNvSpPr/>
            <p:nvPr/>
          </p:nvSpPr>
          <p:spPr>
            <a:xfrm>
              <a:off x="0" y="0"/>
              <a:ext cx="1773661" cy="745704"/>
            </a:xfrm>
            <a:custGeom>
              <a:avLst/>
              <a:gdLst/>
              <a:ahLst/>
              <a:cxnLst/>
              <a:rect l="l" t="t" r="r" b="b"/>
              <a:pathLst>
                <a:path w="1773661" h="745704">
                  <a:moveTo>
                    <a:pt x="36788" y="0"/>
                  </a:moveTo>
                  <a:lnTo>
                    <a:pt x="1736873" y="0"/>
                  </a:lnTo>
                  <a:cubicBezTo>
                    <a:pt x="1746630" y="0"/>
                    <a:pt x="1755987" y="3876"/>
                    <a:pt x="1762886" y="10775"/>
                  </a:cubicBezTo>
                  <a:cubicBezTo>
                    <a:pt x="1769785" y="17674"/>
                    <a:pt x="1773661" y="27031"/>
                    <a:pt x="1773661" y="36788"/>
                  </a:cubicBezTo>
                  <a:lnTo>
                    <a:pt x="1773661" y="708917"/>
                  </a:lnTo>
                  <a:cubicBezTo>
                    <a:pt x="1773661" y="718673"/>
                    <a:pt x="1769785" y="728030"/>
                    <a:pt x="1762886" y="734929"/>
                  </a:cubicBezTo>
                  <a:cubicBezTo>
                    <a:pt x="1755987" y="741828"/>
                    <a:pt x="1746630" y="745704"/>
                    <a:pt x="1736873" y="745704"/>
                  </a:cubicBezTo>
                  <a:lnTo>
                    <a:pt x="36788" y="745704"/>
                  </a:lnTo>
                  <a:cubicBezTo>
                    <a:pt x="27031" y="745704"/>
                    <a:pt x="17674" y="741828"/>
                    <a:pt x="10775" y="734929"/>
                  </a:cubicBezTo>
                  <a:cubicBezTo>
                    <a:pt x="3876" y="728030"/>
                    <a:pt x="0" y="718673"/>
                    <a:pt x="0" y="708917"/>
                  </a:cubicBezTo>
                  <a:lnTo>
                    <a:pt x="0" y="36788"/>
                  </a:lnTo>
                  <a:cubicBezTo>
                    <a:pt x="0" y="27031"/>
                    <a:pt x="3876" y="17674"/>
                    <a:pt x="10775" y="10775"/>
                  </a:cubicBezTo>
                  <a:cubicBezTo>
                    <a:pt x="17674" y="3876"/>
                    <a:pt x="27031" y="0"/>
                    <a:pt x="36788" y="0"/>
                  </a:cubicBezTo>
                  <a:close/>
                </a:path>
              </a:pathLst>
            </a:custGeom>
            <a:solidFill>
              <a:srgbClr val="E4E5EC"/>
            </a:solidFill>
          </p:spPr>
        </p:sp>
        <p:sp>
          <p:nvSpPr>
            <p:cNvPr id="4" name="TextBox 4"/>
            <p:cNvSpPr txBox="1"/>
            <p:nvPr/>
          </p:nvSpPr>
          <p:spPr>
            <a:xfrm>
              <a:off x="0" y="-38100"/>
              <a:ext cx="1773661" cy="783804"/>
            </a:xfrm>
            <a:prstGeom prst="rect">
              <a:avLst/>
            </a:prstGeom>
          </p:spPr>
          <p:txBody>
            <a:bodyPr lIns="50800" tIns="50800" rIns="50800" bIns="50800" rtlCol="0" anchor="ctr"/>
            <a:lstStyle/>
            <a:p>
              <a:pPr algn="just">
                <a:lnSpc>
                  <a:spcPts val="2659"/>
                </a:lnSpc>
                <a:spcBef>
                  <a:spcPct val="0"/>
                </a:spcBef>
              </a:pPr>
              <a:endParaRPr/>
            </a:p>
          </p:txBody>
        </p:sp>
      </p:grpSp>
      <p:sp>
        <p:nvSpPr>
          <p:cNvPr id="5" name="Freeform 5"/>
          <p:cNvSpPr/>
          <p:nvPr/>
        </p:nvSpPr>
        <p:spPr>
          <a:xfrm>
            <a:off x="15502066" y="1658225"/>
            <a:ext cx="2023999" cy="1203359"/>
          </a:xfrm>
          <a:custGeom>
            <a:avLst/>
            <a:gdLst/>
            <a:ahLst/>
            <a:cxnLst/>
            <a:rect l="l" t="t" r="r" b="b"/>
            <a:pathLst>
              <a:path w="2023999" h="1203359">
                <a:moveTo>
                  <a:pt x="0" y="0"/>
                </a:moveTo>
                <a:lnTo>
                  <a:pt x="2023999" y="0"/>
                </a:lnTo>
                <a:lnTo>
                  <a:pt x="2023999" y="1203359"/>
                </a:lnTo>
                <a:lnTo>
                  <a:pt x="0" y="12033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4910716" y="695244"/>
            <a:ext cx="2066057" cy="1228365"/>
          </a:xfrm>
          <a:custGeom>
            <a:avLst/>
            <a:gdLst/>
            <a:ahLst/>
            <a:cxnLst/>
            <a:rect l="l" t="t" r="r" b="b"/>
            <a:pathLst>
              <a:path w="2066057" h="1228365">
                <a:moveTo>
                  <a:pt x="0" y="0"/>
                </a:moveTo>
                <a:lnTo>
                  <a:pt x="2066057" y="0"/>
                </a:lnTo>
                <a:lnTo>
                  <a:pt x="2066057" y="1228365"/>
                </a:lnTo>
                <a:lnTo>
                  <a:pt x="0" y="12283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028700" y="2343372"/>
            <a:ext cx="8316987" cy="3711456"/>
          </a:xfrm>
          <a:custGeom>
            <a:avLst/>
            <a:gdLst/>
            <a:ahLst/>
            <a:cxnLst/>
            <a:rect l="l" t="t" r="r" b="b"/>
            <a:pathLst>
              <a:path w="8316987" h="3711456">
                <a:moveTo>
                  <a:pt x="0" y="0"/>
                </a:moveTo>
                <a:lnTo>
                  <a:pt x="8316987" y="0"/>
                </a:lnTo>
                <a:lnTo>
                  <a:pt x="8316987" y="3711456"/>
                </a:lnTo>
                <a:lnTo>
                  <a:pt x="0" y="3711456"/>
                </a:lnTo>
                <a:lnTo>
                  <a:pt x="0" y="0"/>
                </a:lnTo>
                <a:close/>
              </a:path>
            </a:pathLst>
          </a:custGeom>
          <a:blipFill>
            <a:blip r:embed="rId4"/>
            <a:stretch>
              <a:fillRect/>
            </a:stretch>
          </a:blipFill>
        </p:spPr>
      </p:sp>
      <p:sp>
        <p:nvSpPr>
          <p:cNvPr id="8" name="Freeform 8"/>
          <p:cNvSpPr/>
          <p:nvPr/>
        </p:nvSpPr>
        <p:spPr>
          <a:xfrm>
            <a:off x="1028700" y="6054828"/>
            <a:ext cx="8316987" cy="3298799"/>
          </a:xfrm>
          <a:custGeom>
            <a:avLst/>
            <a:gdLst/>
            <a:ahLst/>
            <a:cxnLst/>
            <a:rect l="l" t="t" r="r" b="b"/>
            <a:pathLst>
              <a:path w="8316987" h="3298799">
                <a:moveTo>
                  <a:pt x="0" y="0"/>
                </a:moveTo>
                <a:lnTo>
                  <a:pt x="8316987" y="0"/>
                </a:lnTo>
                <a:lnTo>
                  <a:pt x="8316987" y="3298799"/>
                </a:lnTo>
                <a:lnTo>
                  <a:pt x="0" y="3298799"/>
                </a:lnTo>
                <a:lnTo>
                  <a:pt x="0" y="0"/>
                </a:lnTo>
                <a:close/>
              </a:path>
            </a:pathLst>
          </a:custGeom>
          <a:blipFill>
            <a:blip r:embed="rId5"/>
            <a:stretch>
              <a:fillRect r="-7927"/>
            </a:stretch>
          </a:blipFill>
        </p:spPr>
      </p:sp>
      <p:sp>
        <p:nvSpPr>
          <p:cNvPr id="9" name="TextBox 9"/>
          <p:cNvSpPr txBox="1"/>
          <p:nvPr/>
        </p:nvSpPr>
        <p:spPr>
          <a:xfrm>
            <a:off x="11890550" y="4941488"/>
            <a:ext cx="4219636" cy="791211"/>
          </a:xfrm>
          <a:prstGeom prst="rect">
            <a:avLst/>
          </a:prstGeom>
        </p:spPr>
        <p:txBody>
          <a:bodyPr lIns="0" tIns="0" rIns="0" bIns="0" rtlCol="0" anchor="t">
            <a:spAutoFit/>
          </a:bodyPr>
          <a:lstStyle/>
          <a:p>
            <a:pPr algn="l">
              <a:lnSpc>
                <a:spcPts val="5170"/>
              </a:lnSpc>
            </a:pPr>
            <a:r>
              <a:rPr lang="en-US" sz="5500" b="1">
                <a:solidFill>
                  <a:srgbClr val="FFB02C"/>
                </a:solidFill>
                <a:latin typeface="Codec Pro Ultra-Bold"/>
                <a:ea typeface="Codec Pro Ultra-Bold"/>
                <a:cs typeface="Codec Pro Ultra-Bold"/>
                <a:sym typeface="Codec Pro Ultra-Bold"/>
              </a:rPr>
              <a:t>ROADMAP</a:t>
            </a:r>
          </a:p>
        </p:txBody>
      </p:sp>
      <p:sp>
        <p:nvSpPr>
          <p:cNvPr id="10" name="Freeform 10"/>
          <p:cNvSpPr/>
          <p:nvPr/>
        </p:nvSpPr>
        <p:spPr>
          <a:xfrm>
            <a:off x="14611350" y="1751346"/>
            <a:ext cx="1062032" cy="1184053"/>
          </a:xfrm>
          <a:custGeom>
            <a:avLst/>
            <a:gdLst/>
            <a:ahLst/>
            <a:cxnLst/>
            <a:rect l="l" t="t" r="r" b="b"/>
            <a:pathLst>
              <a:path w="1062032" h="1184053">
                <a:moveTo>
                  <a:pt x="0" y="0"/>
                </a:moveTo>
                <a:lnTo>
                  <a:pt x="1062032" y="0"/>
                </a:lnTo>
                <a:lnTo>
                  <a:pt x="1062032" y="1184053"/>
                </a:lnTo>
                <a:lnTo>
                  <a:pt x="0" y="1184053"/>
                </a:lnTo>
                <a:lnTo>
                  <a:pt x="0" y="0"/>
                </a:lnTo>
                <a:close/>
              </a:path>
            </a:pathLst>
          </a:custGeom>
          <a:blipFill>
            <a:blip r:embed="rId6"/>
            <a:stretch>
              <a:fillRect/>
            </a:stretch>
          </a:blipFill>
        </p:spPr>
      </p:sp>
      <p:sp>
        <p:nvSpPr>
          <p:cNvPr id="11" name="TextBox 11"/>
          <p:cNvSpPr txBox="1"/>
          <p:nvPr/>
        </p:nvSpPr>
        <p:spPr>
          <a:xfrm>
            <a:off x="10731284" y="5927699"/>
            <a:ext cx="6538168" cy="1171575"/>
          </a:xfrm>
          <a:prstGeom prst="rect">
            <a:avLst/>
          </a:prstGeom>
        </p:spPr>
        <p:txBody>
          <a:bodyPr lIns="0" tIns="0" rIns="0" bIns="0" rtlCol="0" anchor="t">
            <a:spAutoFit/>
          </a:bodyPr>
          <a:lstStyle/>
          <a:p>
            <a:pPr algn="l">
              <a:lnSpc>
                <a:spcPts val="2280"/>
              </a:lnSpc>
            </a:pPr>
            <a:r>
              <a:rPr lang="en-US" sz="1900">
                <a:solidFill>
                  <a:srgbClr val="15193E"/>
                </a:solidFill>
                <a:latin typeface="Codec Pro"/>
                <a:ea typeface="Codec Pro"/>
                <a:cs typeface="Codec Pro"/>
                <a:sym typeface="Codec Pro"/>
              </a:rPr>
              <a:t>Fue utilizado para la separación de los artefactos de las épicas en 17 semanas. El Roadmap fue creado y organizado en función de la complejidad y prioridad de cada épica.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05643">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897857" y="3999733"/>
            <a:ext cx="6734368" cy="2735339"/>
            <a:chOff x="0" y="0"/>
            <a:chExt cx="1773661" cy="720419"/>
          </a:xfrm>
        </p:grpSpPr>
        <p:sp>
          <p:nvSpPr>
            <p:cNvPr id="3" name="Freeform 3"/>
            <p:cNvSpPr/>
            <p:nvPr/>
          </p:nvSpPr>
          <p:spPr>
            <a:xfrm>
              <a:off x="0" y="0"/>
              <a:ext cx="1773661" cy="720419"/>
            </a:xfrm>
            <a:custGeom>
              <a:avLst/>
              <a:gdLst/>
              <a:ahLst/>
              <a:cxnLst/>
              <a:rect l="l" t="t" r="r" b="b"/>
              <a:pathLst>
                <a:path w="1773661" h="720419">
                  <a:moveTo>
                    <a:pt x="36788" y="0"/>
                  </a:moveTo>
                  <a:lnTo>
                    <a:pt x="1736873" y="0"/>
                  </a:lnTo>
                  <a:cubicBezTo>
                    <a:pt x="1746630" y="0"/>
                    <a:pt x="1755987" y="3876"/>
                    <a:pt x="1762886" y="10775"/>
                  </a:cubicBezTo>
                  <a:cubicBezTo>
                    <a:pt x="1769785" y="17674"/>
                    <a:pt x="1773661" y="27031"/>
                    <a:pt x="1773661" y="36788"/>
                  </a:cubicBezTo>
                  <a:lnTo>
                    <a:pt x="1773661" y="683631"/>
                  </a:lnTo>
                  <a:cubicBezTo>
                    <a:pt x="1773661" y="693388"/>
                    <a:pt x="1769785" y="702745"/>
                    <a:pt x="1762886" y="709644"/>
                  </a:cubicBezTo>
                  <a:cubicBezTo>
                    <a:pt x="1755987" y="716543"/>
                    <a:pt x="1746630" y="720419"/>
                    <a:pt x="1736873" y="720419"/>
                  </a:cubicBezTo>
                  <a:lnTo>
                    <a:pt x="36788" y="720419"/>
                  </a:lnTo>
                  <a:cubicBezTo>
                    <a:pt x="27031" y="720419"/>
                    <a:pt x="17674" y="716543"/>
                    <a:pt x="10775" y="709644"/>
                  </a:cubicBezTo>
                  <a:cubicBezTo>
                    <a:pt x="3876" y="702745"/>
                    <a:pt x="0" y="693388"/>
                    <a:pt x="0" y="683631"/>
                  </a:cubicBezTo>
                  <a:lnTo>
                    <a:pt x="0" y="36788"/>
                  </a:lnTo>
                  <a:cubicBezTo>
                    <a:pt x="0" y="27031"/>
                    <a:pt x="3876" y="17674"/>
                    <a:pt x="10775" y="10775"/>
                  </a:cubicBezTo>
                  <a:cubicBezTo>
                    <a:pt x="17674" y="3876"/>
                    <a:pt x="27031" y="0"/>
                    <a:pt x="36788" y="0"/>
                  </a:cubicBezTo>
                  <a:close/>
                </a:path>
              </a:pathLst>
            </a:custGeom>
            <a:solidFill>
              <a:srgbClr val="E4E5EC"/>
            </a:solidFill>
          </p:spPr>
        </p:sp>
        <p:sp>
          <p:nvSpPr>
            <p:cNvPr id="4" name="TextBox 4"/>
            <p:cNvSpPr txBox="1"/>
            <p:nvPr/>
          </p:nvSpPr>
          <p:spPr>
            <a:xfrm>
              <a:off x="0" y="-38100"/>
              <a:ext cx="1773661" cy="758519"/>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054669" y="1181843"/>
            <a:ext cx="2023999" cy="1203359"/>
          </a:xfrm>
          <a:custGeom>
            <a:avLst/>
            <a:gdLst/>
            <a:ahLst/>
            <a:cxnLst/>
            <a:rect l="l" t="t" r="r" b="b"/>
            <a:pathLst>
              <a:path w="2023999" h="1203359">
                <a:moveTo>
                  <a:pt x="0" y="0"/>
                </a:moveTo>
                <a:lnTo>
                  <a:pt x="2023999" y="0"/>
                </a:lnTo>
                <a:lnTo>
                  <a:pt x="2023999" y="1203359"/>
                </a:lnTo>
                <a:lnTo>
                  <a:pt x="0" y="12033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463319" y="218862"/>
            <a:ext cx="2066057" cy="1228365"/>
          </a:xfrm>
          <a:custGeom>
            <a:avLst/>
            <a:gdLst/>
            <a:ahLst/>
            <a:cxnLst/>
            <a:rect l="l" t="t" r="r" b="b"/>
            <a:pathLst>
              <a:path w="2066057" h="1228365">
                <a:moveTo>
                  <a:pt x="0" y="0"/>
                </a:moveTo>
                <a:lnTo>
                  <a:pt x="2066057" y="0"/>
                </a:lnTo>
                <a:lnTo>
                  <a:pt x="2066057" y="1228365"/>
                </a:lnTo>
                <a:lnTo>
                  <a:pt x="0" y="12283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5244862" y="1373168"/>
            <a:ext cx="961491" cy="1071960"/>
          </a:xfrm>
          <a:custGeom>
            <a:avLst/>
            <a:gdLst/>
            <a:ahLst/>
            <a:cxnLst/>
            <a:rect l="l" t="t" r="r" b="b"/>
            <a:pathLst>
              <a:path w="961491" h="1071960">
                <a:moveTo>
                  <a:pt x="0" y="0"/>
                </a:moveTo>
                <a:lnTo>
                  <a:pt x="961490" y="0"/>
                </a:lnTo>
                <a:lnTo>
                  <a:pt x="961490" y="1071959"/>
                </a:lnTo>
                <a:lnTo>
                  <a:pt x="0" y="1071959"/>
                </a:lnTo>
                <a:lnTo>
                  <a:pt x="0" y="0"/>
                </a:lnTo>
                <a:close/>
              </a:path>
            </a:pathLst>
          </a:custGeom>
          <a:blipFill>
            <a:blip r:embed="rId4"/>
            <a:stretch>
              <a:fillRect/>
            </a:stretch>
          </a:blipFill>
        </p:spPr>
      </p:sp>
      <p:sp>
        <p:nvSpPr>
          <p:cNvPr id="8" name="Freeform 8"/>
          <p:cNvSpPr/>
          <p:nvPr/>
        </p:nvSpPr>
        <p:spPr>
          <a:xfrm>
            <a:off x="7989361" y="2445127"/>
            <a:ext cx="8506986" cy="6539746"/>
          </a:xfrm>
          <a:custGeom>
            <a:avLst/>
            <a:gdLst/>
            <a:ahLst/>
            <a:cxnLst/>
            <a:rect l="l" t="t" r="r" b="b"/>
            <a:pathLst>
              <a:path w="8506986" h="6539746">
                <a:moveTo>
                  <a:pt x="0" y="0"/>
                </a:moveTo>
                <a:lnTo>
                  <a:pt x="8506986" y="0"/>
                </a:lnTo>
                <a:lnTo>
                  <a:pt x="8506986" y="6539746"/>
                </a:lnTo>
                <a:lnTo>
                  <a:pt x="0" y="6539746"/>
                </a:lnTo>
                <a:lnTo>
                  <a:pt x="0" y="0"/>
                </a:lnTo>
                <a:close/>
              </a:path>
            </a:pathLst>
          </a:custGeom>
          <a:blipFill>
            <a:blip r:embed="rId5"/>
            <a:stretch>
              <a:fillRect/>
            </a:stretch>
          </a:blipFill>
        </p:spPr>
      </p:sp>
      <p:sp>
        <p:nvSpPr>
          <p:cNvPr id="9" name="TextBox 9"/>
          <p:cNvSpPr txBox="1"/>
          <p:nvPr/>
        </p:nvSpPr>
        <p:spPr>
          <a:xfrm>
            <a:off x="2966309" y="4232472"/>
            <a:ext cx="2597465" cy="791211"/>
          </a:xfrm>
          <a:prstGeom prst="rect">
            <a:avLst/>
          </a:prstGeom>
        </p:spPr>
        <p:txBody>
          <a:bodyPr lIns="0" tIns="0" rIns="0" bIns="0" rtlCol="0" anchor="t">
            <a:spAutoFit/>
          </a:bodyPr>
          <a:lstStyle/>
          <a:p>
            <a:pPr algn="l">
              <a:lnSpc>
                <a:spcPts val="5170"/>
              </a:lnSpc>
            </a:pPr>
            <a:r>
              <a:rPr lang="en-US" sz="5500" b="1">
                <a:solidFill>
                  <a:srgbClr val="FFB02C"/>
                </a:solidFill>
                <a:latin typeface="Codec Pro Ultra-Bold"/>
                <a:ea typeface="Codec Pro Ultra-Bold"/>
                <a:cs typeface="Codec Pro Ultra-Bold"/>
                <a:sym typeface="Codec Pro Ultra-Bold"/>
              </a:rPr>
              <a:t>TRELLO</a:t>
            </a:r>
          </a:p>
        </p:txBody>
      </p:sp>
      <p:sp>
        <p:nvSpPr>
          <p:cNvPr id="10" name="TextBox 10"/>
          <p:cNvSpPr txBox="1"/>
          <p:nvPr/>
        </p:nvSpPr>
        <p:spPr>
          <a:xfrm>
            <a:off x="995957" y="5114925"/>
            <a:ext cx="6538168" cy="1171575"/>
          </a:xfrm>
          <a:prstGeom prst="rect">
            <a:avLst/>
          </a:prstGeom>
        </p:spPr>
        <p:txBody>
          <a:bodyPr lIns="0" tIns="0" rIns="0" bIns="0" rtlCol="0" anchor="t">
            <a:spAutoFit/>
          </a:bodyPr>
          <a:lstStyle/>
          <a:p>
            <a:pPr algn="l">
              <a:lnSpc>
                <a:spcPts val="2280"/>
              </a:lnSpc>
            </a:pPr>
            <a:r>
              <a:rPr lang="en-US" sz="1900">
                <a:solidFill>
                  <a:srgbClr val="15193E"/>
                </a:solidFill>
                <a:latin typeface="Codec Pro"/>
                <a:ea typeface="Codec Pro"/>
                <a:cs typeface="Codec Pro"/>
                <a:sym typeface="Codec Pro"/>
              </a:rPr>
              <a:t>En la plataforma de trello organizamos las épicas y los artefactos de estas. Dándoles seguimiento y dividiéndolos en columnas de “Haciendo, En sprint Review y Hecho”.</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7886626" y="0"/>
            <a:ext cx="10401374" cy="10401374"/>
          </a:xfrm>
          <a:custGeom>
            <a:avLst/>
            <a:gdLst/>
            <a:ahLst/>
            <a:cxnLst/>
            <a:rect l="l" t="t" r="r" b="b"/>
            <a:pathLst>
              <a:path w="10401374" h="10401374">
                <a:moveTo>
                  <a:pt x="0" y="0"/>
                </a:moveTo>
                <a:lnTo>
                  <a:pt x="10401374" y="0"/>
                </a:lnTo>
                <a:lnTo>
                  <a:pt x="10401374"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9536"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14315" y="479227"/>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00792" y="-422617"/>
            <a:ext cx="2362646" cy="1404701"/>
          </a:xfrm>
          <a:custGeom>
            <a:avLst/>
            <a:gdLst/>
            <a:ahLst/>
            <a:cxnLst/>
            <a:rect l="l" t="t" r="r" b="b"/>
            <a:pathLst>
              <a:path w="2362646" h="1404701">
                <a:moveTo>
                  <a:pt x="0" y="0"/>
                </a:moveTo>
                <a:lnTo>
                  <a:pt x="2362647" y="0"/>
                </a:lnTo>
                <a:lnTo>
                  <a:pt x="2362647"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V="1">
            <a:off x="-139536" y="9177967"/>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000792" y="9238143"/>
            <a:ext cx="2362646" cy="1404701"/>
          </a:xfrm>
          <a:custGeom>
            <a:avLst/>
            <a:gdLst/>
            <a:ahLst/>
            <a:cxnLst/>
            <a:rect l="l" t="t" r="r" b="b"/>
            <a:pathLst>
              <a:path w="2362646" h="1404701">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18469" y="1747337"/>
            <a:ext cx="670403" cy="703667"/>
          </a:xfrm>
          <a:custGeom>
            <a:avLst/>
            <a:gdLst/>
            <a:ahLst/>
            <a:cxnLst/>
            <a:rect l="l" t="t" r="r" b="b"/>
            <a:pathLst>
              <a:path w="670403" h="703667">
                <a:moveTo>
                  <a:pt x="0" y="0"/>
                </a:moveTo>
                <a:lnTo>
                  <a:pt x="670403" y="0"/>
                </a:lnTo>
                <a:lnTo>
                  <a:pt x="670403" y="703667"/>
                </a:lnTo>
                <a:lnTo>
                  <a:pt x="0" y="7036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AutoShape 9"/>
          <p:cNvSpPr/>
          <p:nvPr/>
        </p:nvSpPr>
        <p:spPr>
          <a:xfrm>
            <a:off x="9331591" y="1028700"/>
            <a:ext cx="0" cy="8229600"/>
          </a:xfrm>
          <a:prstGeom prst="line">
            <a:avLst/>
          </a:prstGeom>
          <a:ln w="38100" cap="flat">
            <a:solidFill>
              <a:srgbClr val="F0F2FD"/>
            </a:solidFill>
            <a:prstDash val="solid"/>
            <a:headEnd type="none" w="sm" len="sm"/>
            <a:tailEnd type="none" w="sm" len="sm"/>
          </a:ln>
        </p:spPr>
      </p:sp>
      <p:grpSp>
        <p:nvGrpSpPr>
          <p:cNvPr id="10" name="Group 10"/>
          <p:cNvGrpSpPr/>
          <p:nvPr/>
        </p:nvGrpSpPr>
        <p:grpSpPr>
          <a:xfrm>
            <a:off x="8854074" y="1591648"/>
            <a:ext cx="955034" cy="95503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8854074" y="3634033"/>
            <a:ext cx="955034" cy="95503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8854074" y="5750883"/>
            <a:ext cx="955034" cy="897884"/>
            <a:chOff x="0" y="0"/>
            <a:chExt cx="812800" cy="764161"/>
          </a:xfrm>
        </p:grpSpPr>
        <p:sp>
          <p:nvSpPr>
            <p:cNvPr id="17" name="Freeform 17"/>
            <p:cNvSpPr/>
            <p:nvPr/>
          </p:nvSpPr>
          <p:spPr>
            <a:xfrm>
              <a:off x="0" y="0"/>
              <a:ext cx="812800" cy="764161"/>
            </a:xfrm>
            <a:custGeom>
              <a:avLst/>
              <a:gdLst/>
              <a:ahLst/>
              <a:cxnLst/>
              <a:rect l="l" t="t" r="r" b="b"/>
              <a:pathLst>
                <a:path w="812800" h="764161">
                  <a:moveTo>
                    <a:pt x="406400" y="0"/>
                  </a:moveTo>
                  <a:cubicBezTo>
                    <a:pt x="181951" y="0"/>
                    <a:pt x="0" y="171063"/>
                    <a:pt x="0" y="382081"/>
                  </a:cubicBezTo>
                  <a:cubicBezTo>
                    <a:pt x="0" y="593098"/>
                    <a:pt x="181951" y="764161"/>
                    <a:pt x="406400" y="764161"/>
                  </a:cubicBezTo>
                  <a:cubicBezTo>
                    <a:pt x="630849" y="764161"/>
                    <a:pt x="812800" y="593098"/>
                    <a:pt x="812800" y="382081"/>
                  </a:cubicBezTo>
                  <a:cubicBezTo>
                    <a:pt x="812800" y="171063"/>
                    <a:pt x="630849" y="0"/>
                    <a:pt x="406400" y="0"/>
                  </a:cubicBezTo>
                  <a:close/>
                </a:path>
              </a:pathLst>
            </a:custGeom>
            <a:solidFill>
              <a:srgbClr val="F0F2FD"/>
            </a:solidFill>
          </p:spPr>
        </p:sp>
        <p:sp>
          <p:nvSpPr>
            <p:cNvPr id="18" name="TextBox 18"/>
            <p:cNvSpPr txBox="1"/>
            <p:nvPr/>
          </p:nvSpPr>
          <p:spPr>
            <a:xfrm>
              <a:off x="76200" y="33540"/>
              <a:ext cx="660400" cy="658981"/>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8854074" y="7734617"/>
            <a:ext cx="955034" cy="95503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2394648" y="1896356"/>
            <a:ext cx="1371666" cy="512033"/>
          </a:xfrm>
          <a:prstGeom prst="rect">
            <a:avLst/>
          </a:prstGeom>
        </p:spPr>
        <p:txBody>
          <a:bodyPr lIns="0" tIns="0" rIns="0" bIns="0" rtlCol="0" anchor="t">
            <a:spAutoFit/>
          </a:bodyPr>
          <a:lstStyle/>
          <a:p>
            <a:pPr algn="l">
              <a:lnSpc>
                <a:spcPts val="1849"/>
              </a:lnSpc>
            </a:pPr>
            <a:r>
              <a:rPr lang="en-US" sz="1887" b="1" spc="128">
                <a:solidFill>
                  <a:srgbClr val="FFFFFF"/>
                </a:solidFill>
                <a:latin typeface="Codec Pro Bold"/>
                <a:ea typeface="Codec Pro Bold"/>
                <a:cs typeface="Codec Pro Bold"/>
                <a:sym typeface="Codec Pro Bold"/>
              </a:rPr>
              <a:t>EMPRESA ENSIGNA</a:t>
            </a:r>
          </a:p>
        </p:txBody>
      </p:sp>
      <p:sp>
        <p:nvSpPr>
          <p:cNvPr id="23" name="TextBox 23"/>
          <p:cNvSpPr txBox="1"/>
          <p:nvPr/>
        </p:nvSpPr>
        <p:spPr>
          <a:xfrm>
            <a:off x="377162" y="4875850"/>
            <a:ext cx="4936384" cy="1295400"/>
          </a:xfrm>
          <a:prstGeom prst="rect">
            <a:avLst/>
          </a:prstGeom>
        </p:spPr>
        <p:txBody>
          <a:bodyPr lIns="0" tIns="0" rIns="0" bIns="0" rtlCol="0" anchor="t">
            <a:spAutoFit/>
          </a:bodyPr>
          <a:lstStyle/>
          <a:p>
            <a:pPr algn="l">
              <a:lnSpc>
                <a:spcPts val="2520"/>
              </a:lnSpc>
            </a:pPr>
            <a:r>
              <a:rPr lang="en-US" sz="2100">
                <a:solidFill>
                  <a:srgbClr val="15193E"/>
                </a:solidFill>
                <a:latin typeface="Codec Pro"/>
                <a:ea typeface="Codec Pro"/>
                <a:cs typeface="Codec Pro"/>
                <a:sym typeface="Codec Pro"/>
              </a:rPr>
              <a:t>Estos son los costos que se contemplaron, surgieron y abarcaron el proceso de desarrollo de esta aplicación.</a:t>
            </a:r>
          </a:p>
        </p:txBody>
      </p:sp>
      <p:sp>
        <p:nvSpPr>
          <p:cNvPr id="24" name="TextBox 24"/>
          <p:cNvSpPr txBox="1"/>
          <p:nvPr/>
        </p:nvSpPr>
        <p:spPr>
          <a:xfrm>
            <a:off x="8970503" y="1893860"/>
            <a:ext cx="722176" cy="443272"/>
          </a:xfrm>
          <a:prstGeom prst="rect">
            <a:avLst/>
          </a:prstGeom>
        </p:spPr>
        <p:txBody>
          <a:bodyPr lIns="0" tIns="0" rIns="0" bIns="0" rtlCol="0" anchor="t">
            <a:spAutoFit/>
          </a:bodyPr>
          <a:lstStyle/>
          <a:p>
            <a:pPr algn="ctr">
              <a:lnSpc>
                <a:spcPts val="2970"/>
              </a:lnSpc>
            </a:pPr>
            <a:r>
              <a:rPr lang="en-US" sz="2884" b="1" spc="196">
                <a:solidFill>
                  <a:srgbClr val="5666F8"/>
                </a:solidFill>
                <a:latin typeface="Codec Pro Ultra-Bold"/>
                <a:ea typeface="Codec Pro Ultra-Bold"/>
                <a:cs typeface="Codec Pro Ultra-Bold"/>
                <a:sym typeface="Codec Pro Ultra-Bold"/>
              </a:rPr>
              <a:t>01</a:t>
            </a:r>
          </a:p>
        </p:txBody>
      </p:sp>
      <p:sp>
        <p:nvSpPr>
          <p:cNvPr id="25" name="TextBox 25"/>
          <p:cNvSpPr txBox="1"/>
          <p:nvPr/>
        </p:nvSpPr>
        <p:spPr>
          <a:xfrm>
            <a:off x="8970503" y="3913726"/>
            <a:ext cx="722176" cy="443272"/>
          </a:xfrm>
          <a:prstGeom prst="rect">
            <a:avLst/>
          </a:prstGeom>
        </p:spPr>
        <p:txBody>
          <a:bodyPr lIns="0" tIns="0" rIns="0" bIns="0" rtlCol="0" anchor="t">
            <a:spAutoFit/>
          </a:bodyPr>
          <a:lstStyle/>
          <a:p>
            <a:pPr algn="ctr">
              <a:lnSpc>
                <a:spcPts val="2970"/>
              </a:lnSpc>
            </a:pPr>
            <a:r>
              <a:rPr lang="en-US" sz="2884" b="1" spc="196">
                <a:solidFill>
                  <a:srgbClr val="5666F8"/>
                </a:solidFill>
                <a:latin typeface="Codec Pro Ultra-Bold"/>
                <a:ea typeface="Codec Pro Ultra-Bold"/>
                <a:cs typeface="Codec Pro Ultra-Bold"/>
                <a:sym typeface="Codec Pro Ultra-Bold"/>
              </a:rPr>
              <a:t>02</a:t>
            </a:r>
          </a:p>
        </p:txBody>
      </p:sp>
      <p:sp>
        <p:nvSpPr>
          <p:cNvPr id="26" name="TextBox 26"/>
          <p:cNvSpPr txBox="1"/>
          <p:nvPr/>
        </p:nvSpPr>
        <p:spPr>
          <a:xfrm>
            <a:off x="8970503" y="6011526"/>
            <a:ext cx="722176" cy="443272"/>
          </a:xfrm>
          <a:prstGeom prst="rect">
            <a:avLst/>
          </a:prstGeom>
        </p:spPr>
        <p:txBody>
          <a:bodyPr lIns="0" tIns="0" rIns="0" bIns="0" rtlCol="0" anchor="t">
            <a:spAutoFit/>
          </a:bodyPr>
          <a:lstStyle/>
          <a:p>
            <a:pPr algn="ctr">
              <a:lnSpc>
                <a:spcPts val="2970"/>
              </a:lnSpc>
            </a:pPr>
            <a:r>
              <a:rPr lang="en-US" sz="2884" b="1" spc="196">
                <a:solidFill>
                  <a:srgbClr val="5666F8"/>
                </a:solidFill>
                <a:latin typeface="Codec Pro Ultra-Bold"/>
                <a:ea typeface="Codec Pro Ultra-Bold"/>
                <a:cs typeface="Codec Pro Ultra-Bold"/>
                <a:sym typeface="Codec Pro Ultra-Bold"/>
              </a:rPr>
              <a:t>03</a:t>
            </a:r>
          </a:p>
        </p:txBody>
      </p:sp>
      <p:sp>
        <p:nvSpPr>
          <p:cNvPr id="27" name="TextBox 27"/>
          <p:cNvSpPr txBox="1"/>
          <p:nvPr/>
        </p:nvSpPr>
        <p:spPr>
          <a:xfrm>
            <a:off x="8970503" y="8023835"/>
            <a:ext cx="722176" cy="443272"/>
          </a:xfrm>
          <a:prstGeom prst="rect">
            <a:avLst/>
          </a:prstGeom>
        </p:spPr>
        <p:txBody>
          <a:bodyPr lIns="0" tIns="0" rIns="0" bIns="0" rtlCol="0" anchor="t">
            <a:spAutoFit/>
          </a:bodyPr>
          <a:lstStyle/>
          <a:p>
            <a:pPr algn="ctr">
              <a:lnSpc>
                <a:spcPts val="2970"/>
              </a:lnSpc>
            </a:pPr>
            <a:r>
              <a:rPr lang="en-US" sz="2884" b="1" spc="196">
                <a:solidFill>
                  <a:srgbClr val="5666F8"/>
                </a:solidFill>
                <a:latin typeface="Codec Pro Ultra-Bold"/>
                <a:ea typeface="Codec Pro Ultra-Bold"/>
                <a:cs typeface="Codec Pro Ultra-Bold"/>
                <a:sym typeface="Codec Pro Ultra-Bold"/>
              </a:rPr>
              <a:t>04</a:t>
            </a:r>
          </a:p>
        </p:txBody>
      </p:sp>
      <p:sp>
        <p:nvSpPr>
          <p:cNvPr id="28" name="TextBox 28"/>
          <p:cNvSpPr txBox="1"/>
          <p:nvPr/>
        </p:nvSpPr>
        <p:spPr>
          <a:xfrm>
            <a:off x="377162" y="3289632"/>
            <a:ext cx="6177691" cy="2077086"/>
          </a:xfrm>
          <a:prstGeom prst="rect">
            <a:avLst/>
          </a:prstGeom>
        </p:spPr>
        <p:txBody>
          <a:bodyPr lIns="0" tIns="0" rIns="0" bIns="0" rtlCol="0" anchor="t">
            <a:spAutoFit/>
          </a:bodyPr>
          <a:lstStyle/>
          <a:p>
            <a:pPr algn="l">
              <a:lnSpc>
                <a:spcPts val="5170"/>
              </a:lnSpc>
            </a:pPr>
            <a:r>
              <a:rPr lang="en-US" sz="5500" b="1">
                <a:solidFill>
                  <a:srgbClr val="FFB02C"/>
                </a:solidFill>
                <a:latin typeface="Codec Pro Ultra-Bold"/>
                <a:ea typeface="Codec Pro Ultra-Bold"/>
                <a:cs typeface="Codec Pro Ultra-Bold"/>
                <a:sym typeface="Codec Pro Ultra-Bold"/>
              </a:rPr>
              <a:t>COSTOS DE DESARROLLO</a:t>
            </a:r>
          </a:p>
          <a:p>
            <a:pPr algn="l">
              <a:lnSpc>
                <a:spcPts val="5170"/>
              </a:lnSpc>
            </a:pPr>
            <a:endParaRPr lang="en-US" sz="5500" b="1">
              <a:solidFill>
                <a:srgbClr val="FFB02C"/>
              </a:solidFill>
              <a:latin typeface="Codec Pro Ultra-Bold"/>
              <a:ea typeface="Codec Pro Ultra-Bold"/>
              <a:cs typeface="Codec Pro Ultra-Bold"/>
              <a:sym typeface="Codec Pro Ultra-Bold"/>
            </a:endParaRPr>
          </a:p>
        </p:txBody>
      </p:sp>
      <p:sp>
        <p:nvSpPr>
          <p:cNvPr id="29" name="Freeform 29"/>
          <p:cNvSpPr/>
          <p:nvPr/>
        </p:nvSpPr>
        <p:spPr>
          <a:xfrm>
            <a:off x="1255310" y="1028700"/>
            <a:ext cx="1230412" cy="1371778"/>
          </a:xfrm>
          <a:custGeom>
            <a:avLst/>
            <a:gdLst/>
            <a:ahLst/>
            <a:cxnLst/>
            <a:rect l="l" t="t" r="r" b="b"/>
            <a:pathLst>
              <a:path w="1230412" h="1371778">
                <a:moveTo>
                  <a:pt x="0" y="0"/>
                </a:moveTo>
                <a:lnTo>
                  <a:pt x="1230412" y="0"/>
                </a:lnTo>
                <a:lnTo>
                  <a:pt x="1230412" y="1371778"/>
                </a:lnTo>
                <a:lnTo>
                  <a:pt x="0" y="1371778"/>
                </a:lnTo>
                <a:lnTo>
                  <a:pt x="0" y="0"/>
                </a:lnTo>
                <a:close/>
              </a:path>
            </a:pathLst>
          </a:custGeom>
          <a:blipFill>
            <a:blip r:embed="rId8"/>
            <a:stretch>
              <a:fillRect/>
            </a:stretch>
          </a:blipFill>
        </p:spPr>
      </p:sp>
      <p:sp>
        <p:nvSpPr>
          <p:cNvPr id="30" name="TextBox 30"/>
          <p:cNvSpPr txBox="1"/>
          <p:nvPr/>
        </p:nvSpPr>
        <p:spPr>
          <a:xfrm>
            <a:off x="10063239" y="1948809"/>
            <a:ext cx="8076978" cy="314325"/>
          </a:xfrm>
          <a:prstGeom prst="rect">
            <a:avLst/>
          </a:prstGeom>
        </p:spPr>
        <p:txBody>
          <a:bodyPr lIns="0" tIns="0" rIns="0" bIns="0" rtlCol="0" anchor="t">
            <a:spAutoFit/>
          </a:bodyPr>
          <a:lstStyle/>
          <a:p>
            <a:pPr algn="l">
              <a:lnSpc>
                <a:spcPts val="2280"/>
              </a:lnSpc>
            </a:pPr>
            <a:r>
              <a:rPr lang="en-US" sz="1900">
                <a:solidFill>
                  <a:srgbClr val="F0F2FD"/>
                </a:solidFill>
                <a:latin typeface="Codec Pro"/>
                <a:ea typeface="Codec Pro"/>
                <a:cs typeface="Codec Pro"/>
                <a:sym typeface="Codec Pro"/>
              </a:rPr>
              <a:t>Horas de desarrollo = $15.000 x Hrs (40 hrs semanales )</a:t>
            </a:r>
          </a:p>
        </p:txBody>
      </p:sp>
      <p:sp>
        <p:nvSpPr>
          <p:cNvPr id="31" name="TextBox 31"/>
          <p:cNvSpPr txBox="1"/>
          <p:nvPr/>
        </p:nvSpPr>
        <p:spPr>
          <a:xfrm>
            <a:off x="10063239" y="3959467"/>
            <a:ext cx="7817531" cy="323215"/>
          </a:xfrm>
          <a:prstGeom prst="rect">
            <a:avLst/>
          </a:prstGeom>
        </p:spPr>
        <p:txBody>
          <a:bodyPr lIns="0" tIns="0" rIns="0" bIns="0" rtlCol="0" anchor="t">
            <a:spAutoFit/>
          </a:bodyPr>
          <a:lstStyle/>
          <a:p>
            <a:pPr algn="l">
              <a:lnSpc>
                <a:spcPts val="2659"/>
              </a:lnSpc>
              <a:spcBef>
                <a:spcPct val="0"/>
              </a:spcBef>
            </a:pPr>
            <a:r>
              <a:rPr lang="en-US" sz="1899">
                <a:solidFill>
                  <a:srgbClr val="F0F2FD"/>
                </a:solidFill>
                <a:latin typeface="Open Sans"/>
                <a:ea typeface="Open Sans"/>
                <a:cs typeface="Open Sans"/>
                <a:sym typeface="Open Sans"/>
              </a:rPr>
              <a:t>Insumos = $195.000 (Luz, internet durante estos 5 meses)</a:t>
            </a:r>
          </a:p>
        </p:txBody>
      </p:sp>
      <p:sp>
        <p:nvSpPr>
          <p:cNvPr id="32" name="TextBox 32"/>
          <p:cNvSpPr txBox="1"/>
          <p:nvPr/>
        </p:nvSpPr>
        <p:spPr>
          <a:xfrm>
            <a:off x="10063239" y="6019167"/>
            <a:ext cx="3580978" cy="323215"/>
          </a:xfrm>
          <a:prstGeom prst="rect">
            <a:avLst/>
          </a:prstGeom>
        </p:spPr>
        <p:txBody>
          <a:bodyPr lIns="0" tIns="0" rIns="0" bIns="0" rtlCol="0" anchor="t">
            <a:spAutoFit/>
          </a:bodyPr>
          <a:lstStyle/>
          <a:p>
            <a:pPr algn="l">
              <a:lnSpc>
                <a:spcPts val="2659"/>
              </a:lnSpc>
              <a:spcBef>
                <a:spcPct val="0"/>
              </a:spcBef>
            </a:pPr>
            <a:r>
              <a:rPr lang="en-US" sz="1899">
                <a:solidFill>
                  <a:srgbClr val="F0F2FD"/>
                </a:solidFill>
                <a:latin typeface="Open Sans"/>
                <a:ea typeface="Open Sans"/>
                <a:cs typeface="Open Sans"/>
                <a:sym typeface="Open Sans"/>
              </a:rPr>
              <a:t>Servicios =  0</a:t>
            </a:r>
          </a:p>
        </p:txBody>
      </p:sp>
      <p:sp>
        <p:nvSpPr>
          <p:cNvPr id="33" name="TextBox 33"/>
          <p:cNvSpPr txBox="1"/>
          <p:nvPr/>
        </p:nvSpPr>
        <p:spPr>
          <a:xfrm>
            <a:off x="10063239" y="8031476"/>
            <a:ext cx="3580978" cy="323215"/>
          </a:xfrm>
          <a:prstGeom prst="rect">
            <a:avLst/>
          </a:prstGeom>
        </p:spPr>
        <p:txBody>
          <a:bodyPr lIns="0" tIns="0" rIns="0" bIns="0" rtlCol="0" anchor="t">
            <a:spAutoFit/>
          </a:bodyPr>
          <a:lstStyle/>
          <a:p>
            <a:pPr algn="l">
              <a:lnSpc>
                <a:spcPts val="2659"/>
              </a:lnSpc>
              <a:spcBef>
                <a:spcPct val="0"/>
              </a:spcBef>
            </a:pPr>
            <a:r>
              <a:rPr lang="en-US" sz="1899">
                <a:solidFill>
                  <a:srgbClr val="F0F2FD"/>
                </a:solidFill>
                <a:latin typeface="Open Sans"/>
                <a:ea typeface="Open Sans"/>
                <a:cs typeface="Open Sans"/>
                <a:sym typeface="Open Sans"/>
              </a:rPr>
              <a:t>Mantención = 0</a:t>
            </a:r>
          </a:p>
        </p:txBody>
      </p:sp>
      <p:sp>
        <p:nvSpPr>
          <p:cNvPr id="34" name="TextBox 34"/>
          <p:cNvSpPr txBox="1"/>
          <p:nvPr/>
        </p:nvSpPr>
        <p:spPr>
          <a:xfrm>
            <a:off x="14404637" y="9318514"/>
            <a:ext cx="3052204" cy="497841"/>
          </a:xfrm>
          <a:prstGeom prst="rect">
            <a:avLst/>
          </a:prstGeom>
        </p:spPr>
        <p:txBody>
          <a:bodyPr lIns="0" tIns="0" rIns="0" bIns="0" rtlCol="0" anchor="t">
            <a:spAutoFit/>
          </a:bodyPr>
          <a:lstStyle/>
          <a:p>
            <a:pPr algn="l">
              <a:lnSpc>
                <a:spcPts val="4059"/>
              </a:lnSpc>
              <a:spcBef>
                <a:spcPct val="0"/>
              </a:spcBef>
            </a:pPr>
            <a:r>
              <a:rPr lang="en-US" sz="2899">
                <a:solidFill>
                  <a:srgbClr val="F0F2FD"/>
                </a:solidFill>
                <a:latin typeface="Open Sans"/>
                <a:ea typeface="Open Sans"/>
                <a:cs typeface="Open Sans"/>
                <a:sym typeface="Open Sans"/>
              </a:rPr>
              <a:t>Total = 9.195.000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rot="-10800000">
            <a:off x="11475" y="-90473"/>
            <a:ext cx="10401374" cy="10401374"/>
          </a:xfrm>
          <a:custGeom>
            <a:avLst/>
            <a:gdLst/>
            <a:ahLst/>
            <a:cxnLst/>
            <a:rect l="l" t="t" r="r" b="b"/>
            <a:pathLst>
              <a:path w="10401374" h="10401374">
                <a:moveTo>
                  <a:pt x="0" y="0"/>
                </a:moveTo>
                <a:lnTo>
                  <a:pt x="10401374" y="0"/>
                </a:lnTo>
                <a:lnTo>
                  <a:pt x="10401374"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68396" y="8460702"/>
            <a:ext cx="2789693" cy="1658599"/>
          </a:xfrm>
          <a:custGeom>
            <a:avLst/>
            <a:gdLst/>
            <a:ahLst/>
            <a:cxnLst/>
            <a:rect l="l" t="t" r="r" b="b"/>
            <a:pathLst>
              <a:path w="2789693" h="1658599">
                <a:moveTo>
                  <a:pt x="0" y="0"/>
                </a:moveTo>
                <a:lnTo>
                  <a:pt x="2789693" y="0"/>
                </a:lnTo>
                <a:lnTo>
                  <a:pt x="2789693" y="1658600"/>
                </a:lnTo>
                <a:lnTo>
                  <a:pt x="0" y="1658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893617" y="948949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107140" y="8587652"/>
            <a:ext cx="2362646" cy="1404701"/>
          </a:xfrm>
          <a:custGeom>
            <a:avLst/>
            <a:gdLst/>
            <a:ahLst/>
            <a:cxnLst/>
            <a:rect l="l" t="t" r="r" b="b"/>
            <a:pathLst>
              <a:path w="2362646" h="1404701">
                <a:moveTo>
                  <a:pt x="0" y="0"/>
                </a:moveTo>
                <a:lnTo>
                  <a:pt x="2362647" y="0"/>
                </a:lnTo>
                <a:lnTo>
                  <a:pt x="2362647" y="1404700"/>
                </a:lnTo>
                <a:lnTo>
                  <a:pt x="0" y="14047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V="1">
            <a:off x="16213751" y="-36945"/>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5352496" y="23231"/>
            <a:ext cx="2362646" cy="1404701"/>
          </a:xfrm>
          <a:custGeom>
            <a:avLst/>
            <a:gdLst/>
            <a:ahLst/>
            <a:cxnLst/>
            <a:rect l="l" t="t" r="r" b="b"/>
            <a:pathLst>
              <a:path w="2362646" h="1404701">
                <a:moveTo>
                  <a:pt x="0" y="1404700"/>
                </a:moveTo>
                <a:lnTo>
                  <a:pt x="2362646" y="1404700"/>
                </a:lnTo>
                <a:lnTo>
                  <a:pt x="2362646" y="0"/>
                </a:lnTo>
                <a:lnTo>
                  <a:pt x="0" y="0"/>
                </a:lnTo>
                <a:lnTo>
                  <a:pt x="0" y="14047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2557081" y="3107358"/>
            <a:ext cx="670403" cy="703667"/>
          </a:xfrm>
          <a:custGeom>
            <a:avLst/>
            <a:gdLst/>
            <a:ahLst/>
            <a:cxnLst/>
            <a:rect l="l" t="t" r="r" b="b"/>
            <a:pathLst>
              <a:path w="670403" h="703667">
                <a:moveTo>
                  <a:pt x="0" y="0"/>
                </a:moveTo>
                <a:lnTo>
                  <a:pt x="670403" y="0"/>
                </a:lnTo>
                <a:lnTo>
                  <a:pt x="670403" y="703668"/>
                </a:lnTo>
                <a:lnTo>
                  <a:pt x="0" y="703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AutoShape 9"/>
          <p:cNvSpPr/>
          <p:nvPr/>
        </p:nvSpPr>
        <p:spPr>
          <a:xfrm>
            <a:off x="1506217" y="871538"/>
            <a:ext cx="0" cy="8229600"/>
          </a:xfrm>
          <a:prstGeom prst="line">
            <a:avLst/>
          </a:prstGeom>
          <a:ln w="38100" cap="flat">
            <a:solidFill>
              <a:srgbClr val="F0F2FD"/>
            </a:solidFill>
            <a:prstDash val="solid"/>
            <a:headEnd type="none" w="sm" len="sm"/>
            <a:tailEnd type="none" w="sm" len="sm"/>
          </a:ln>
        </p:spPr>
      </p:sp>
      <p:grpSp>
        <p:nvGrpSpPr>
          <p:cNvPr id="10" name="Group 10"/>
          <p:cNvGrpSpPr/>
          <p:nvPr/>
        </p:nvGrpSpPr>
        <p:grpSpPr>
          <a:xfrm>
            <a:off x="1028700" y="1246572"/>
            <a:ext cx="955034" cy="95503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028700" y="2868356"/>
            <a:ext cx="955034" cy="95503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28700" y="4490140"/>
            <a:ext cx="955034" cy="95503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028700" y="5930564"/>
            <a:ext cx="955034" cy="95503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8718152" y="185649"/>
            <a:ext cx="1230412" cy="1371778"/>
          </a:xfrm>
          <a:custGeom>
            <a:avLst/>
            <a:gdLst/>
            <a:ahLst/>
            <a:cxnLst/>
            <a:rect l="l" t="t" r="r" b="b"/>
            <a:pathLst>
              <a:path w="1230412" h="1371778">
                <a:moveTo>
                  <a:pt x="0" y="0"/>
                </a:moveTo>
                <a:lnTo>
                  <a:pt x="1230412" y="0"/>
                </a:lnTo>
                <a:lnTo>
                  <a:pt x="1230412" y="1371777"/>
                </a:lnTo>
                <a:lnTo>
                  <a:pt x="0" y="1371777"/>
                </a:lnTo>
                <a:lnTo>
                  <a:pt x="0" y="0"/>
                </a:lnTo>
                <a:close/>
              </a:path>
            </a:pathLst>
          </a:custGeom>
          <a:blipFill>
            <a:blip r:embed="rId8"/>
            <a:stretch>
              <a:fillRect/>
            </a:stretch>
          </a:blipFill>
        </p:spPr>
      </p:sp>
      <p:grpSp>
        <p:nvGrpSpPr>
          <p:cNvPr id="23" name="Group 23"/>
          <p:cNvGrpSpPr/>
          <p:nvPr/>
        </p:nvGrpSpPr>
        <p:grpSpPr>
          <a:xfrm>
            <a:off x="1028700" y="7552348"/>
            <a:ext cx="955034" cy="95503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2FD"/>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1213378" y="6273464"/>
            <a:ext cx="3395632" cy="3600594"/>
            <a:chOff x="0" y="0"/>
            <a:chExt cx="894323" cy="948305"/>
          </a:xfrm>
        </p:grpSpPr>
        <p:sp>
          <p:nvSpPr>
            <p:cNvPr id="27" name="Freeform 27"/>
            <p:cNvSpPr/>
            <p:nvPr/>
          </p:nvSpPr>
          <p:spPr>
            <a:xfrm>
              <a:off x="0" y="0"/>
              <a:ext cx="894323" cy="948305"/>
            </a:xfrm>
            <a:custGeom>
              <a:avLst/>
              <a:gdLst/>
              <a:ahLst/>
              <a:cxnLst/>
              <a:rect l="l" t="t" r="r" b="b"/>
              <a:pathLst>
                <a:path w="894323" h="948305">
                  <a:moveTo>
                    <a:pt x="116278" y="0"/>
                  </a:moveTo>
                  <a:lnTo>
                    <a:pt x="778045" y="0"/>
                  </a:lnTo>
                  <a:cubicBezTo>
                    <a:pt x="808883" y="0"/>
                    <a:pt x="838459" y="12251"/>
                    <a:pt x="860266" y="34057"/>
                  </a:cubicBezTo>
                  <a:cubicBezTo>
                    <a:pt x="882072" y="55863"/>
                    <a:pt x="894323" y="85439"/>
                    <a:pt x="894323" y="116278"/>
                  </a:cubicBezTo>
                  <a:lnTo>
                    <a:pt x="894323" y="832027"/>
                  </a:lnTo>
                  <a:cubicBezTo>
                    <a:pt x="894323" y="862865"/>
                    <a:pt x="882072" y="892441"/>
                    <a:pt x="860266" y="914248"/>
                  </a:cubicBezTo>
                  <a:cubicBezTo>
                    <a:pt x="838459" y="936054"/>
                    <a:pt x="808883" y="948305"/>
                    <a:pt x="778045" y="948305"/>
                  </a:cubicBezTo>
                  <a:lnTo>
                    <a:pt x="116278" y="948305"/>
                  </a:lnTo>
                  <a:cubicBezTo>
                    <a:pt x="85439" y="948305"/>
                    <a:pt x="55863" y="936054"/>
                    <a:pt x="34057" y="914248"/>
                  </a:cubicBezTo>
                  <a:cubicBezTo>
                    <a:pt x="12251" y="892441"/>
                    <a:pt x="0" y="862865"/>
                    <a:pt x="0" y="832027"/>
                  </a:cubicBezTo>
                  <a:lnTo>
                    <a:pt x="0" y="116278"/>
                  </a:lnTo>
                  <a:cubicBezTo>
                    <a:pt x="0" y="85439"/>
                    <a:pt x="12251" y="55863"/>
                    <a:pt x="34057" y="34057"/>
                  </a:cubicBezTo>
                  <a:cubicBezTo>
                    <a:pt x="55863" y="12251"/>
                    <a:pt x="85439" y="0"/>
                    <a:pt x="116278" y="0"/>
                  </a:cubicBezTo>
                  <a:close/>
                </a:path>
              </a:pathLst>
            </a:custGeom>
            <a:solidFill>
              <a:srgbClr val="474747"/>
            </a:solidFill>
          </p:spPr>
        </p:sp>
        <p:sp>
          <p:nvSpPr>
            <p:cNvPr id="28" name="TextBox 28"/>
            <p:cNvSpPr txBox="1"/>
            <p:nvPr/>
          </p:nvSpPr>
          <p:spPr>
            <a:xfrm>
              <a:off x="0" y="-38100"/>
              <a:ext cx="894323" cy="986405"/>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11409712" y="6490337"/>
            <a:ext cx="3022014" cy="3118648"/>
          </a:xfrm>
          <a:custGeom>
            <a:avLst/>
            <a:gdLst/>
            <a:ahLst/>
            <a:cxnLst/>
            <a:rect l="l" t="t" r="r" b="b"/>
            <a:pathLst>
              <a:path w="3022014" h="3118648">
                <a:moveTo>
                  <a:pt x="0" y="0"/>
                </a:moveTo>
                <a:lnTo>
                  <a:pt x="3022013" y="0"/>
                </a:lnTo>
                <a:lnTo>
                  <a:pt x="3022013" y="3118648"/>
                </a:lnTo>
                <a:lnTo>
                  <a:pt x="0" y="3118648"/>
                </a:lnTo>
                <a:lnTo>
                  <a:pt x="0" y="0"/>
                </a:lnTo>
                <a:close/>
              </a:path>
            </a:pathLst>
          </a:custGeom>
          <a:blipFill>
            <a:blip r:embed="rId9"/>
            <a:stretch>
              <a:fillRect/>
            </a:stretch>
          </a:blipFill>
        </p:spPr>
      </p:sp>
      <p:sp>
        <p:nvSpPr>
          <p:cNvPr id="30" name="TextBox 30"/>
          <p:cNvSpPr txBox="1"/>
          <p:nvPr/>
        </p:nvSpPr>
        <p:spPr>
          <a:xfrm>
            <a:off x="10658549" y="3785290"/>
            <a:ext cx="5309847" cy="1924050"/>
          </a:xfrm>
          <a:prstGeom prst="rect">
            <a:avLst/>
          </a:prstGeom>
        </p:spPr>
        <p:txBody>
          <a:bodyPr lIns="0" tIns="0" rIns="0" bIns="0" rtlCol="0" anchor="t">
            <a:spAutoFit/>
          </a:bodyPr>
          <a:lstStyle/>
          <a:p>
            <a:pPr algn="l">
              <a:lnSpc>
                <a:spcPts val="2520"/>
              </a:lnSpc>
            </a:pPr>
            <a:r>
              <a:rPr lang="en-US" sz="2100">
                <a:solidFill>
                  <a:srgbClr val="15193E"/>
                </a:solidFill>
                <a:latin typeface="Codec Pro"/>
                <a:ea typeface="Codec Pro"/>
                <a:cs typeface="Codec Pro"/>
                <a:sym typeface="Codec Pro"/>
              </a:rPr>
              <a:t>Costos totales si el sistema se implementa.</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r>
              <a:rPr lang="en-US" sz="2100">
                <a:solidFill>
                  <a:srgbClr val="15193E"/>
                </a:solidFill>
                <a:latin typeface="Codec Pro"/>
                <a:ea typeface="Codec Pro"/>
                <a:cs typeface="Codec Pro"/>
                <a:sym typeface="Codec Pro"/>
              </a:rPr>
              <a:t>Estos costos se deben pagar de forma mensual, exceptuando el subir la aplicación a Google Play (pago único).</a:t>
            </a:r>
          </a:p>
        </p:txBody>
      </p:sp>
      <p:sp>
        <p:nvSpPr>
          <p:cNvPr id="31" name="TextBox 31"/>
          <p:cNvSpPr txBox="1"/>
          <p:nvPr/>
        </p:nvSpPr>
        <p:spPr>
          <a:xfrm>
            <a:off x="1145129" y="1555519"/>
            <a:ext cx="722176" cy="443272"/>
          </a:xfrm>
          <a:prstGeom prst="rect">
            <a:avLst/>
          </a:prstGeom>
        </p:spPr>
        <p:txBody>
          <a:bodyPr lIns="0" tIns="0" rIns="0" bIns="0" rtlCol="0" anchor="t">
            <a:spAutoFit/>
          </a:bodyPr>
          <a:lstStyle/>
          <a:p>
            <a:pPr algn="ctr">
              <a:lnSpc>
                <a:spcPts val="2970"/>
              </a:lnSpc>
            </a:pPr>
            <a:r>
              <a:rPr lang="en-US" sz="2884" b="1" spc="196">
                <a:solidFill>
                  <a:srgbClr val="5666F8"/>
                </a:solidFill>
                <a:latin typeface="Codec Pro Ultra-Bold"/>
                <a:ea typeface="Codec Pro Ultra-Bold"/>
                <a:cs typeface="Codec Pro Ultra-Bold"/>
                <a:sym typeface="Codec Pro Ultra-Bold"/>
              </a:rPr>
              <a:t>01</a:t>
            </a:r>
          </a:p>
        </p:txBody>
      </p:sp>
      <p:sp>
        <p:nvSpPr>
          <p:cNvPr id="32" name="TextBox 32"/>
          <p:cNvSpPr txBox="1"/>
          <p:nvPr/>
        </p:nvSpPr>
        <p:spPr>
          <a:xfrm>
            <a:off x="1145129" y="3195695"/>
            <a:ext cx="722176" cy="443272"/>
          </a:xfrm>
          <a:prstGeom prst="rect">
            <a:avLst/>
          </a:prstGeom>
        </p:spPr>
        <p:txBody>
          <a:bodyPr lIns="0" tIns="0" rIns="0" bIns="0" rtlCol="0" anchor="t">
            <a:spAutoFit/>
          </a:bodyPr>
          <a:lstStyle/>
          <a:p>
            <a:pPr algn="ctr">
              <a:lnSpc>
                <a:spcPts val="2970"/>
              </a:lnSpc>
            </a:pPr>
            <a:r>
              <a:rPr lang="en-US" sz="2884" b="1" spc="196">
                <a:solidFill>
                  <a:srgbClr val="5666F8"/>
                </a:solidFill>
                <a:latin typeface="Codec Pro Ultra-Bold"/>
                <a:ea typeface="Codec Pro Ultra-Bold"/>
                <a:cs typeface="Codec Pro Ultra-Bold"/>
                <a:sym typeface="Codec Pro Ultra-Bold"/>
              </a:rPr>
              <a:t>02</a:t>
            </a:r>
          </a:p>
        </p:txBody>
      </p:sp>
      <p:sp>
        <p:nvSpPr>
          <p:cNvPr id="33" name="TextBox 33"/>
          <p:cNvSpPr txBox="1"/>
          <p:nvPr/>
        </p:nvSpPr>
        <p:spPr>
          <a:xfrm>
            <a:off x="1145129" y="4823515"/>
            <a:ext cx="722176" cy="443272"/>
          </a:xfrm>
          <a:prstGeom prst="rect">
            <a:avLst/>
          </a:prstGeom>
        </p:spPr>
        <p:txBody>
          <a:bodyPr lIns="0" tIns="0" rIns="0" bIns="0" rtlCol="0" anchor="t">
            <a:spAutoFit/>
          </a:bodyPr>
          <a:lstStyle/>
          <a:p>
            <a:pPr algn="ctr">
              <a:lnSpc>
                <a:spcPts val="2970"/>
              </a:lnSpc>
            </a:pPr>
            <a:r>
              <a:rPr lang="en-US" sz="2884" b="1" spc="196">
                <a:solidFill>
                  <a:srgbClr val="5666F8"/>
                </a:solidFill>
                <a:latin typeface="Codec Pro Ultra-Bold"/>
                <a:ea typeface="Codec Pro Ultra-Bold"/>
                <a:cs typeface="Codec Pro Ultra-Bold"/>
                <a:sym typeface="Codec Pro Ultra-Bold"/>
              </a:rPr>
              <a:t>03</a:t>
            </a:r>
          </a:p>
        </p:txBody>
      </p:sp>
      <p:sp>
        <p:nvSpPr>
          <p:cNvPr id="34" name="TextBox 34"/>
          <p:cNvSpPr txBox="1"/>
          <p:nvPr/>
        </p:nvSpPr>
        <p:spPr>
          <a:xfrm>
            <a:off x="1145129" y="6263939"/>
            <a:ext cx="722176" cy="443272"/>
          </a:xfrm>
          <a:prstGeom prst="rect">
            <a:avLst/>
          </a:prstGeom>
        </p:spPr>
        <p:txBody>
          <a:bodyPr lIns="0" tIns="0" rIns="0" bIns="0" rtlCol="0" anchor="t">
            <a:spAutoFit/>
          </a:bodyPr>
          <a:lstStyle/>
          <a:p>
            <a:pPr algn="ctr">
              <a:lnSpc>
                <a:spcPts val="2970"/>
              </a:lnSpc>
            </a:pPr>
            <a:r>
              <a:rPr lang="en-US" sz="2884" b="1" spc="196">
                <a:solidFill>
                  <a:srgbClr val="5666F8"/>
                </a:solidFill>
                <a:latin typeface="Codec Pro Ultra-Bold"/>
                <a:ea typeface="Codec Pro Ultra-Bold"/>
                <a:cs typeface="Codec Pro Ultra-Bold"/>
                <a:sym typeface="Codec Pro Ultra-Bold"/>
              </a:rPr>
              <a:t>04</a:t>
            </a:r>
          </a:p>
        </p:txBody>
      </p:sp>
      <p:sp>
        <p:nvSpPr>
          <p:cNvPr id="35" name="TextBox 35"/>
          <p:cNvSpPr txBox="1"/>
          <p:nvPr/>
        </p:nvSpPr>
        <p:spPr>
          <a:xfrm>
            <a:off x="10658549" y="1475556"/>
            <a:ext cx="7740687" cy="2753361"/>
          </a:xfrm>
          <a:prstGeom prst="rect">
            <a:avLst/>
          </a:prstGeom>
        </p:spPr>
        <p:txBody>
          <a:bodyPr lIns="0" tIns="0" rIns="0" bIns="0" rtlCol="0" anchor="t">
            <a:spAutoFit/>
          </a:bodyPr>
          <a:lstStyle/>
          <a:p>
            <a:pPr algn="l">
              <a:lnSpc>
                <a:spcPts val="5170"/>
              </a:lnSpc>
            </a:pPr>
            <a:r>
              <a:rPr lang="en-US" sz="5500" b="1">
                <a:solidFill>
                  <a:srgbClr val="FFB02C"/>
                </a:solidFill>
                <a:latin typeface="Codec Pro Ultra-Bold"/>
                <a:ea typeface="Codec Pro Ultra-Bold"/>
                <a:cs typeface="Codec Pro Ultra-Bold"/>
                <a:sym typeface="Codec Pro Ultra-Bold"/>
              </a:rPr>
              <a:t>COSTOS DE IMPLEMENTACIÓN FINAL </a:t>
            </a:r>
          </a:p>
          <a:p>
            <a:pPr algn="l">
              <a:lnSpc>
                <a:spcPts val="5170"/>
              </a:lnSpc>
            </a:pPr>
            <a:endParaRPr lang="en-US" sz="5500" b="1">
              <a:solidFill>
                <a:srgbClr val="FFB02C"/>
              </a:solidFill>
              <a:latin typeface="Codec Pro Ultra-Bold"/>
              <a:ea typeface="Codec Pro Ultra-Bold"/>
              <a:cs typeface="Codec Pro Ultra-Bold"/>
              <a:sym typeface="Codec Pro Ultra-Bold"/>
            </a:endParaRPr>
          </a:p>
        </p:txBody>
      </p:sp>
      <p:sp>
        <p:nvSpPr>
          <p:cNvPr id="36" name="TextBox 36"/>
          <p:cNvSpPr txBox="1"/>
          <p:nvPr/>
        </p:nvSpPr>
        <p:spPr>
          <a:xfrm>
            <a:off x="2243951" y="1538351"/>
            <a:ext cx="4936384" cy="314325"/>
          </a:xfrm>
          <a:prstGeom prst="rect">
            <a:avLst/>
          </a:prstGeom>
        </p:spPr>
        <p:txBody>
          <a:bodyPr lIns="0" tIns="0" rIns="0" bIns="0" rtlCol="0" anchor="t">
            <a:spAutoFit/>
          </a:bodyPr>
          <a:lstStyle/>
          <a:p>
            <a:pPr algn="l">
              <a:lnSpc>
                <a:spcPts val="2280"/>
              </a:lnSpc>
            </a:pPr>
            <a:r>
              <a:rPr lang="en-US" sz="1900">
                <a:solidFill>
                  <a:srgbClr val="F0F2FD"/>
                </a:solidFill>
                <a:latin typeface="Codec Pro"/>
                <a:ea typeface="Codec Pro"/>
                <a:cs typeface="Codec Pro"/>
                <a:sym typeface="Codec Pro"/>
              </a:rPr>
              <a:t>Pago de servidor =  $101.549</a:t>
            </a:r>
          </a:p>
        </p:txBody>
      </p:sp>
      <p:sp>
        <p:nvSpPr>
          <p:cNvPr id="37" name="TextBox 37"/>
          <p:cNvSpPr txBox="1"/>
          <p:nvPr/>
        </p:nvSpPr>
        <p:spPr>
          <a:xfrm>
            <a:off x="2243951" y="3236356"/>
            <a:ext cx="4936384" cy="314325"/>
          </a:xfrm>
          <a:prstGeom prst="rect">
            <a:avLst/>
          </a:prstGeom>
        </p:spPr>
        <p:txBody>
          <a:bodyPr lIns="0" tIns="0" rIns="0" bIns="0" rtlCol="0" anchor="t">
            <a:spAutoFit/>
          </a:bodyPr>
          <a:lstStyle/>
          <a:p>
            <a:pPr algn="l">
              <a:lnSpc>
                <a:spcPts val="2280"/>
              </a:lnSpc>
            </a:pPr>
            <a:r>
              <a:rPr lang="en-US" sz="1900">
                <a:solidFill>
                  <a:srgbClr val="E4E5EC"/>
                </a:solidFill>
                <a:latin typeface="Codec Pro"/>
                <a:ea typeface="Codec Pro"/>
                <a:cs typeface="Codec Pro"/>
                <a:sym typeface="Codec Pro"/>
              </a:rPr>
              <a:t>Subir app a Google play = $25.000</a:t>
            </a:r>
          </a:p>
        </p:txBody>
      </p:sp>
      <p:sp>
        <p:nvSpPr>
          <p:cNvPr id="38" name="TextBox 38"/>
          <p:cNvSpPr txBox="1"/>
          <p:nvPr/>
        </p:nvSpPr>
        <p:spPr>
          <a:xfrm>
            <a:off x="2243951" y="6227423"/>
            <a:ext cx="4404539" cy="323215"/>
          </a:xfrm>
          <a:prstGeom prst="rect">
            <a:avLst/>
          </a:prstGeom>
        </p:spPr>
        <p:txBody>
          <a:bodyPr lIns="0" tIns="0" rIns="0" bIns="0" rtlCol="0" anchor="t">
            <a:spAutoFit/>
          </a:bodyPr>
          <a:lstStyle/>
          <a:p>
            <a:pPr algn="l">
              <a:lnSpc>
                <a:spcPts val="2659"/>
              </a:lnSpc>
              <a:spcBef>
                <a:spcPct val="0"/>
              </a:spcBef>
            </a:pPr>
            <a:r>
              <a:rPr lang="en-US" sz="1899">
                <a:solidFill>
                  <a:srgbClr val="F0F2FD"/>
                </a:solidFill>
                <a:latin typeface="Open Sans"/>
                <a:ea typeface="Open Sans"/>
                <a:cs typeface="Open Sans"/>
                <a:sym typeface="Open Sans"/>
              </a:rPr>
              <a:t>Pago Administrador = $400.000</a:t>
            </a:r>
          </a:p>
        </p:txBody>
      </p:sp>
      <p:sp>
        <p:nvSpPr>
          <p:cNvPr id="39" name="TextBox 39"/>
          <p:cNvSpPr txBox="1"/>
          <p:nvPr/>
        </p:nvSpPr>
        <p:spPr>
          <a:xfrm>
            <a:off x="2243951" y="4786999"/>
            <a:ext cx="3580978" cy="323215"/>
          </a:xfrm>
          <a:prstGeom prst="rect">
            <a:avLst/>
          </a:prstGeom>
        </p:spPr>
        <p:txBody>
          <a:bodyPr lIns="0" tIns="0" rIns="0" bIns="0" rtlCol="0" anchor="t">
            <a:spAutoFit/>
          </a:bodyPr>
          <a:lstStyle/>
          <a:p>
            <a:pPr algn="l">
              <a:lnSpc>
                <a:spcPts val="2659"/>
              </a:lnSpc>
              <a:spcBef>
                <a:spcPct val="0"/>
              </a:spcBef>
            </a:pPr>
            <a:r>
              <a:rPr lang="en-US" sz="1899">
                <a:solidFill>
                  <a:srgbClr val="E4E5EC"/>
                </a:solidFill>
                <a:latin typeface="Open Sans"/>
                <a:ea typeface="Open Sans"/>
                <a:cs typeface="Open Sans"/>
                <a:sym typeface="Open Sans"/>
              </a:rPr>
              <a:t>Pago Moderador = $350.000</a:t>
            </a:r>
          </a:p>
        </p:txBody>
      </p:sp>
      <p:sp>
        <p:nvSpPr>
          <p:cNvPr id="40" name="TextBox 40"/>
          <p:cNvSpPr txBox="1"/>
          <p:nvPr/>
        </p:nvSpPr>
        <p:spPr>
          <a:xfrm>
            <a:off x="1145129" y="7885723"/>
            <a:ext cx="722176" cy="443272"/>
          </a:xfrm>
          <a:prstGeom prst="rect">
            <a:avLst/>
          </a:prstGeom>
        </p:spPr>
        <p:txBody>
          <a:bodyPr lIns="0" tIns="0" rIns="0" bIns="0" rtlCol="0" anchor="t">
            <a:spAutoFit/>
          </a:bodyPr>
          <a:lstStyle/>
          <a:p>
            <a:pPr algn="ctr">
              <a:lnSpc>
                <a:spcPts val="2970"/>
              </a:lnSpc>
            </a:pPr>
            <a:r>
              <a:rPr lang="en-US" sz="2884" b="1" spc="196">
                <a:solidFill>
                  <a:srgbClr val="5666F8"/>
                </a:solidFill>
                <a:latin typeface="Codec Pro Ultra-Bold"/>
                <a:ea typeface="Codec Pro Ultra-Bold"/>
                <a:cs typeface="Codec Pro Ultra-Bold"/>
                <a:sym typeface="Codec Pro Ultra-Bold"/>
              </a:rPr>
              <a:t>05</a:t>
            </a:r>
          </a:p>
        </p:txBody>
      </p:sp>
      <p:sp>
        <p:nvSpPr>
          <p:cNvPr id="41" name="TextBox 41"/>
          <p:cNvSpPr txBox="1"/>
          <p:nvPr/>
        </p:nvSpPr>
        <p:spPr>
          <a:xfrm>
            <a:off x="2243951" y="7857148"/>
            <a:ext cx="5936423" cy="323215"/>
          </a:xfrm>
          <a:prstGeom prst="rect">
            <a:avLst/>
          </a:prstGeom>
        </p:spPr>
        <p:txBody>
          <a:bodyPr lIns="0" tIns="0" rIns="0" bIns="0" rtlCol="0" anchor="t">
            <a:spAutoFit/>
          </a:bodyPr>
          <a:lstStyle/>
          <a:p>
            <a:pPr algn="l">
              <a:lnSpc>
                <a:spcPts val="2659"/>
              </a:lnSpc>
              <a:spcBef>
                <a:spcPct val="0"/>
              </a:spcBef>
            </a:pPr>
            <a:r>
              <a:rPr lang="en-US" sz="1899">
                <a:solidFill>
                  <a:srgbClr val="F0F2FD"/>
                </a:solidFill>
                <a:latin typeface="Open Sans"/>
                <a:ea typeface="Open Sans"/>
                <a:cs typeface="Open Sans"/>
                <a:sym typeface="Open Sans"/>
              </a:rPr>
              <a:t>Comisión de Google (15%) = -15% de ingresos</a:t>
            </a:r>
          </a:p>
        </p:txBody>
      </p:sp>
      <p:sp>
        <p:nvSpPr>
          <p:cNvPr id="42" name="TextBox 42"/>
          <p:cNvSpPr txBox="1"/>
          <p:nvPr/>
        </p:nvSpPr>
        <p:spPr>
          <a:xfrm>
            <a:off x="5101735" y="9232852"/>
            <a:ext cx="5087181" cy="497841"/>
          </a:xfrm>
          <a:prstGeom prst="rect">
            <a:avLst/>
          </a:prstGeom>
        </p:spPr>
        <p:txBody>
          <a:bodyPr lIns="0" tIns="0" rIns="0" bIns="0" rtlCol="0" anchor="t">
            <a:spAutoFit/>
          </a:bodyPr>
          <a:lstStyle/>
          <a:p>
            <a:pPr algn="l">
              <a:lnSpc>
                <a:spcPts val="4059"/>
              </a:lnSpc>
              <a:spcBef>
                <a:spcPct val="0"/>
              </a:spcBef>
            </a:pPr>
            <a:r>
              <a:rPr lang="en-US" sz="2899">
                <a:solidFill>
                  <a:srgbClr val="F0F2FD"/>
                </a:solidFill>
                <a:latin typeface="Open Sans"/>
                <a:ea typeface="Open Sans"/>
                <a:cs typeface="Open Sans"/>
                <a:sym typeface="Open Sans"/>
              </a:rPr>
              <a:t>Total = 876.549 a $1.238.299</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7795"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60994" y="451930"/>
            <a:ext cx="2789693" cy="1658599"/>
          </a:xfrm>
          <a:custGeom>
            <a:avLst/>
            <a:gdLst/>
            <a:ahLst/>
            <a:cxnLst/>
            <a:rect l="l" t="t" r="r" b="b"/>
            <a:pathLst>
              <a:path w="2789693" h="1658599">
                <a:moveTo>
                  <a:pt x="0" y="0"/>
                </a:moveTo>
                <a:lnTo>
                  <a:pt x="2789692" y="0"/>
                </a:lnTo>
                <a:lnTo>
                  <a:pt x="2789692" y="1658600"/>
                </a:lnTo>
                <a:lnTo>
                  <a:pt x="0" y="1658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847471" y="-422617"/>
            <a:ext cx="2362646" cy="1404701"/>
          </a:xfrm>
          <a:custGeom>
            <a:avLst/>
            <a:gdLst/>
            <a:ahLst/>
            <a:cxnLst/>
            <a:rect l="l" t="t" r="r" b="b"/>
            <a:pathLst>
              <a:path w="2362646" h="1404701">
                <a:moveTo>
                  <a:pt x="0" y="0"/>
                </a:moveTo>
                <a:lnTo>
                  <a:pt x="2362646" y="0"/>
                </a:lnTo>
                <a:lnTo>
                  <a:pt x="2362646"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9144000" y="4020001"/>
            <a:ext cx="0" cy="4504514"/>
          </a:xfrm>
          <a:prstGeom prst="line">
            <a:avLst/>
          </a:prstGeom>
          <a:ln w="38100" cap="flat">
            <a:solidFill>
              <a:srgbClr val="FFB02C"/>
            </a:solidFill>
            <a:prstDash val="solid"/>
            <a:headEnd type="none" w="sm" len="sm"/>
            <a:tailEnd type="none" w="sm" len="sm"/>
          </a:ln>
        </p:spPr>
      </p:sp>
      <p:grpSp>
        <p:nvGrpSpPr>
          <p:cNvPr id="6" name="Group 6"/>
          <p:cNvGrpSpPr/>
          <p:nvPr/>
        </p:nvGrpSpPr>
        <p:grpSpPr>
          <a:xfrm>
            <a:off x="8666483" y="5794741"/>
            <a:ext cx="955034" cy="95503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02C"/>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flipH="1" flipV="1">
            <a:off x="15618701" y="9642647"/>
            <a:ext cx="2789693" cy="1658599"/>
          </a:xfrm>
          <a:custGeom>
            <a:avLst/>
            <a:gdLst/>
            <a:ahLst/>
            <a:cxnLst/>
            <a:rect l="l" t="t" r="r" b="b"/>
            <a:pathLst>
              <a:path w="2789693" h="1658599">
                <a:moveTo>
                  <a:pt x="2789693" y="1658599"/>
                </a:moveTo>
                <a:lnTo>
                  <a:pt x="0" y="1658599"/>
                </a:lnTo>
                <a:lnTo>
                  <a:pt x="0" y="0"/>
                </a:lnTo>
                <a:lnTo>
                  <a:pt x="2789693" y="0"/>
                </a:lnTo>
                <a:lnTo>
                  <a:pt x="2789693" y="165859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flipH="1" flipV="1">
            <a:off x="16495208" y="8699047"/>
            <a:ext cx="2789693" cy="1658599"/>
          </a:xfrm>
          <a:custGeom>
            <a:avLst/>
            <a:gdLst/>
            <a:ahLst/>
            <a:cxnLst/>
            <a:rect l="l" t="t" r="r" b="b"/>
            <a:pathLst>
              <a:path w="2789693" h="1658599">
                <a:moveTo>
                  <a:pt x="2789693" y="1658599"/>
                </a:moveTo>
                <a:lnTo>
                  <a:pt x="0" y="1658599"/>
                </a:lnTo>
                <a:lnTo>
                  <a:pt x="0" y="0"/>
                </a:lnTo>
                <a:lnTo>
                  <a:pt x="2789693" y="0"/>
                </a:lnTo>
                <a:lnTo>
                  <a:pt x="2789693" y="165859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flipH="1" flipV="1">
            <a:off x="16708731" y="9702823"/>
            <a:ext cx="2362646" cy="1404701"/>
          </a:xfrm>
          <a:custGeom>
            <a:avLst/>
            <a:gdLst/>
            <a:ahLst/>
            <a:cxnLst/>
            <a:rect l="l" t="t" r="r" b="b"/>
            <a:pathLst>
              <a:path w="2362646" h="1404701">
                <a:moveTo>
                  <a:pt x="2362646" y="1404701"/>
                </a:moveTo>
                <a:lnTo>
                  <a:pt x="0" y="1404701"/>
                </a:lnTo>
                <a:lnTo>
                  <a:pt x="0" y="0"/>
                </a:lnTo>
                <a:lnTo>
                  <a:pt x="2362646" y="0"/>
                </a:lnTo>
                <a:lnTo>
                  <a:pt x="2362646" y="140470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8935042" y="5959859"/>
            <a:ext cx="417916" cy="624798"/>
          </a:xfrm>
          <a:custGeom>
            <a:avLst/>
            <a:gdLst/>
            <a:ahLst/>
            <a:cxnLst/>
            <a:rect l="l" t="t" r="r" b="b"/>
            <a:pathLst>
              <a:path w="417916" h="624798">
                <a:moveTo>
                  <a:pt x="0" y="0"/>
                </a:moveTo>
                <a:lnTo>
                  <a:pt x="417916" y="0"/>
                </a:lnTo>
                <a:lnTo>
                  <a:pt x="417916" y="624798"/>
                </a:lnTo>
                <a:lnTo>
                  <a:pt x="0" y="624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5847229" y="982084"/>
            <a:ext cx="1230412" cy="1371778"/>
          </a:xfrm>
          <a:custGeom>
            <a:avLst/>
            <a:gdLst/>
            <a:ahLst/>
            <a:cxnLst/>
            <a:rect l="l" t="t" r="r" b="b"/>
            <a:pathLst>
              <a:path w="1230412" h="1371778">
                <a:moveTo>
                  <a:pt x="0" y="0"/>
                </a:moveTo>
                <a:lnTo>
                  <a:pt x="1230412" y="0"/>
                </a:lnTo>
                <a:lnTo>
                  <a:pt x="1230412" y="1371778"/>
                </a:lnTo>
                <a:lnTo>
                  <a:pt x="0" y="1371778"/>
                </a:lnTo>
                <a:lnTo>
                  <a:pt x="0" y="0"/>
                </a:lnTo>
                <a:close/>
              </a:path>
            </a:pathLst>
          </a:custGeom>
          <a:blipFill>
            <a:blip r:embed="rId6"/>
            <a:stretch>
              <a:fillRect/>
            </a:stretch>
          </a:blipFill>
        </p:spPr>
      </p:sp>
      <p:sp>
        <p:nvSpPr>
          <p:cNvPr id="15" name="Freeform 15"/>
          <p:cNvSpPr/>
          <p:nvPr/>
        </p:nvSpPr>
        <p:spPr>
          <a:xfrm>
            <a:off x="11734800" y="4259652"/>
            <a:ext cx="3233392" cy="3284716"/>
          </a:xfrm>
          <a:custGeom>
            <a:avLst/>
            <a:gdLst/>
            <a:ahLst/>
            <a:cxnLst/>
            <a:rect l="l" t="t" r="r" b="b"/>
            <a:pathLst>
              <a:path w="3233392" h="3284716">
                <a:moveTo>
                  <a:pt x="0" y="0"/>
                </a:moveTo>
                <a:lnTo>
                  <a:pt x="3233392" y="0"/>
                </a:lnTo>
                <a:lnTo>
                  <a:pt x="3233392" y="3284716"/>
                </a:lnTo>
                <a:lnTo>
                  <a:pt x="0" y="3284716"/>
                </a:lnTo>
                <a:lnTo>
                  <a:pt x="0" y="0"/>
                </a:lnTo>
                <a:close/>
              </a:path>
            </a:pathLst>
          </a:custGeom>
          <a:blipFill>
            <a:blip r:embed="rId7"/>
            <a:stretch>
              <a:fillRect/>
            </a:stretch>
          </a:blipFill>
        </p:spPr>
      </p:sp>
      <p:sp>
        <p:nvSpPr>
          <p:cNvPr id="16" name="TextBox 16"/>
          <p:cNvSpPr txBox="1"/>
          <p:nvPr/>
        </p:nvSpPr>
        <p:spPr>
          <a:xfrm>
            <a:off x="1639547" y="1428159"/>
            <a:ext cx="6816548" cy="925703"/>
          </a:xfrm>
          <a:prstGeom prst="rect">
            <a:avLst/>
          </a:prstGeom>
        </p:spPr>
        <p:txBody>
          <a:bodyPr lIns="0" tIns="0" rIns="0" bIns="0" rtlCol="0" anchor="t">
            <a:spAutoFit/>
          </a:bodyPr>
          <a:lstStyle/>
          <a:p>
            <a:pPr algn="l">
              <a:lnSpc>
                <a:spcPts val="6015"/>
              </a:lnSpc>
            </a:pPr>
            <a:r>
              <a:rPr lang="en-US" sz="6399" b="1">
                <a:solidFill>
                  <a:srgbClr val="F0F2FD"/>
                </a:solidFill>
                <a:latin typeface="Codec Pro Ultra-Bold"/>
                <a:ea typeface="Codec Pro Ultra-Bold"/>
                <a:cs typeface="Codec Pro Ultra-Bold"/>
                <a:sym typeface="Codec Pro Ultra-Bold"/>
              </a:rPr>
              <a:t>RESULTADO</a:t>
            </a:r>
          </a:p>
        </p:txBody>
      </p:sp>
      <p:sp>
        <p:nvSpPr>
          <p:cNvPr id="17" name="TextBox 17"/>
          <p:cNvSpPr txBox="1"/>
          <p:nvPr/>
        </p:nvSpPr>
        <p:spPr>
          <a:xfrm>
            <a:off x="1639547" y="2255139"/>
            <a:ext cx="6816548" cy="925703"/>
          </a:xfrm>
          <a:prstGeom prst="rect">
            <a:avLst/>
          </a:prstGeom>
        </p:spPr>
        <p:txBody>
          <a:bodyPr lIns="0" tIns="0" rIns="0" bIns="0" rtlCol="0" anchor="t">
            <a:spAutoFit/>
          </a:bodyPr>
          <a:lstStyle/>
          <a:p>
            <a:pPr algn="l">
              <a:lnSpc>
                <a:spcPts val="6015"/>
              </a:lnSpc>
            </a:pPr>
            <a:r>
              <a:rPr lang="en-US" sz="6399" b="1">
                <a:solidFill>
                  <a:srgbClr val="FFB02C"/>
                </a:solidFill>
                <a:latin typeface="Codec Pro Ultra-Bold"/>
                <a:ea typeface="Codec Pro Ultra-Bold"/>
                <a:cs typeface="Codec Pro Ultra-Bold"/>
                <a:sym typeface="Codec Pro Ultra-Bold"/>
              </a:rPr>
              <a:t>DE LA SOLUCIÓN </a:t>
            </a:r>
          </a:p>
        </p:txBody>
      </p:sp>
      <p:sp>
        <p:nvSpPr>
          <p:cNvPr id="18" name="TextBox 18"/>
          <p:cNvSpPr txBox="1"/>
          <p:nvPr/>
        </p:nvSpPr>
        <p:spPr>
          <a:xfrm>
            <a:off x="1728698" y="4238117"/>
            <a:ext cx="6727397" cy="981075"/>
          </a:xfrm>
          <a:prstGeom prst="rect">
            <a:avLst/>
          </a:prstGeom>
        </p:spPr>
        <p:txBody>
          <a:bodyPr lIns="0" tIns="0" rIns="0" bIns="0" rtlCol="0" anchor="t">
            <a:spAutoFit/>
          </a:bodyPr>
          <a:lstStyle/>
          <a:p>
            <a:pPr algn="l">
              <a:lnSpc>
                <a:spcPts val="2520"/>
              </a:lnSpc>
            </a:pPr>
            <a:r>
              <a:rPr lang="en-US" sz="2100">
                <a:solidFill>
                  <a:srgbClr val="F0F2FD"/>
                </a:solidFill>
                <a:latin typeface="Codec Pro"/>
                <a:ea typeface="Codec Pro"/>
                <a:cs typeface="Codec Pro"/>
                <a:sym typeface="Codec Pro"/>
              </a:rPr>
              <a:t>Este extracto destaca las funcionalidades que están disponibles en el sistema, y ejemplifica el resultado que nuestro proyecto busca implementar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7795"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60994" y="451930"/>
            <a:ext cx="2789693" cy="1658599"/>
          </a:xfrm>
          <a:custGeom>
            <a:avLst/>
            <a:gdLst/>
            <a:ahLst/>
            <a:cxnLst/>
            <a:rect l="l" t="t" r="r" b="b"/>
            <a:pathLst>
              <a:path w="2789693" h="1658599">
                <a:moveTo>
                  <a:pt x="0" y="0"/>
                </a:moveTo>
                <a:lnTo>
                  <a:pt x="2789692" y="0"/>
                </a:lnTo>
                <a:lnTo>
                  <a:pt x="2789692" y="1658600"/>
                </a:lnTo>
                <a:lnTo>
                  <a:pt x="0" y="1658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847471" y="-422617"/>
            <a:ext cx="2362646" cy="1404701"/>
          </a:xfrm>
          <a:custGeom>
            <a:avLst/>
            <a:gdLst/>
            <a:ahLst/>
            <a:cxnLst/>
            <a:rect l="l" t="t" r="r" b="b"/>
            <a:pathLst>
              <a:path w="2362646" h="1404701">
                <a:moveTo>
                  <a:pt x="0" y="0"/>
                </a:moveTo>
                <a:lnTo>
                  <a:pt x="2362646" y="0"/>
                </a:lnTo>
                <a:lnTo>
                  <a:pt x="2362646"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9144000" y="4020001"/>
            <a:ext cx="0" cy="4504514"/>
          </a:xfrm>
          <a:prstGeom prst="line">
            <a:avLst/>
          </a:prstGeom>
          <a:ln w="38100" cap="flat">
            <a:solidFill>
              <a:srgbClr val="FFB02C"/>
            </a:solidFill>
            <a:prstDash val="solid"/>
            <a:headEnd type="none" w="sm" len="sm"/>
            <a:tailEnd type="none" w="sm" len="sm"/>
          </a:ln>
        </p:spPr>
      </p:sp>
      <p:grpSp>
        <p:nvGrpSpPr>
          <p:cNvPr id="6" name="Group 6"/>
          <p:cNvGrpSpPr/>
          <p:nvPr/>
        </p:nvGrpSpPr>
        <p:grpSpPr>
          <a:xfrm>
            <a:off x="8666483" y="5794741"/>
            <a:ext cx="955034" cy="95503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02C"/>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flipH="1" flipV="1">
            <a:off x="15618701" y="9642647"/>
            <a:ext cx="2789693" cy="1658599"/>
          </a:xfrm>
          <a:custGeom>
            <a:avLst/>
            <a:gdLst/>
            <a:ahLst/>
            <a:cxnLst/>
            <a:rect l="l" t="t" r="r" b="b"/>
            <a:pathLst>
              <a:path w="2789693" h="1658599">
                <a:moveTo>
                  <a:pt x="2789693" y="1658599"/>
                </a:moveTo>
                <a:lnTo>
                  <a:pt x="0" y="1658599"/>
                </a:lnTo>
                <a:lnTo>
                  <a:pt x="0" y="0"/>
                </a:lnTo>
                <a:lnTo>
                  <a:pt x="2789693" y="0"/>
                </a:lnTo>
                <a:lnTo>
                  <a:pt x="2789693" y="165859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flipH="1" flipV="1">
            <a:off x="16495208" y="8699047"/>
            <a:ext cx="2789693" cy="1658599"/>
          </a:xfrm>
          <a:custGeom>
            <a:avLst/>
            <a:gdLst/>
            <a:ahLst/>
            <a:cxnLst/>
            <a:rect l="l" t="t" r="r" b="b"/>
            <a:pathLst>
              <a:path w="2789693" h="1658599">
                <a:moveTo>
                  <a:pt x="2789693" y="1658599"/>
                </a:moveTo>
                <a:lnTo>
                  <a:pt x="0" y="1658599"/>
                </a:lnTo>
                <a:lnTo>
                  <a:pt x="0" y="0"/>
                </a:lnTo>
                <a:lnTo>
                  <a:pt x="2789693" y="0"/>
                </a:lnTo>
                <a:lnTo>
                  <a:pt x="2789693" y="165859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flipH="1" flipV="1">
            <a:off x="16708731" y="9702823"/>
            <a:ext cx="2362646" cy="1404701"/>
          </a:xfrm>
          <a:custGeom>
            <a:avLst/>
            <a:gdLst/>
            <a:ahLst/>
            <a:cxnLst/>
            <a:rect l="l" t="t" r="r" b="b"/>
            <a:pathLst>
              <a:path w="2362646" h="1404701">
                <a:moveTo>
                  <a:pt x="2362646" y="1404701"/>
                </a:moveTo>
                <a:lnTo>
                  <a:pt x="0" y="1404701"/>
                </a:lnTo>
                <a:lnTo>
                  <a:pt x="0" y="0"/>
                </a:lnTo>
                <a:lnTo>
                  <a:pt x="2362646" y="0"/>
                </a:lnTo>
                <a:lnTo>
                  <a:pt x="2362646" y="140470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10712915">
            <a:off x="8935042" y="5959859"/>
            <a:ext cx="417916" cy="624798"/>
          </a:xfrm>
          <a:custGeom>
            <a:avLst/>
            <a:gdLst/>
            <a:ahLst/>
            <a:cxnLst/>
            <a:rect l="l" t="t" r="r" b="b"/>
            <a:pathLst>
              <a:path w="417916" h="624798">
                <a:moveTo>
                  <a:pt x="0" y="0"/>
                </a:moveTo>
                <a:lnTo>
                  <a:pt x="417916" y="0"/>
                </a:lnTo>
                <a:lnTo>
                  <a:pt x="417916" y="624798"/>
                </a:lnTo>
                <a:lnTo>
                  <a:pt x="0" y="624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5847229" y="982084"/>
            <a:ext cx="1230412" cy="1371778"/>
          </a:xfrm>
          <a:custGeom>
            <a:avLst/>
            <a:gdLst/>
            <a:ahLst/>
            <a:cxnLst/>
            <a:rect l="l" t="t" r="r" b="b"/>
            <a:pathLst>
              <a:path w="1230412" h="1371778">
                <a:moveTo>
                  <a:pt x="0" y="0"/>
                </a:moveTo>
                <a:lnTo>
                  <a:pt x="1230412" y="0"/>
                </a:lnTo>
                <a:lnTo>
                  <a:pt x="1230412" y="1371778"/>
                </a:lnTo>
                <a:lnTo>
                  <a:pt x="0" y="1371778"/>
                </a:lnTo>
                <a:lnTo>
                  <a:pt x="0" y="0"/>
                </a:lnTo>
                <a:close/>
              </a:path>
            </a:pathLst>
          </a:custGeom>
          <a:blipFill>
            <a:blip r:embed="rId6"/>
            <a:stretch>
              <a:fillRect/>
            </a:stretch>
          </a:blipFill>
        </p:spPr>
      </p:sp>
      <p:sp>
        <p:nvSpPr>
          <p:cNvPr id="15" name="TextBox 15"/>
          <p:cNvSpPr txBox="1"/>
          <p:nvPr/>
        </p:nvSpPr>
        <p:spPr>
          <a:xfrm>
            <a:off x="1639547" y="1428159"/>
            <a:ext cx="6816548" cy="925703"/>
          </a:xfrm>
          <a:prstGeom prst="rect">
            <a:avLst/>
          </a:prstGeom>
        </p:spPr>
        <p:txBody>
          <a:bodyPr lIns="0" tIns="0" rIns="0" bIns="0" rtlCol="0" anchor="t">
            <a:spAutoFit/>
          </a:bodyPr>
          <a:lstStyle/>
          <a:p>
            <a:pPr algn="l">
              <a:lnSpc>
                <a:spcPts val="6015"/>
              </a:lnSpc>
            </a:pPr>
            <a:r>
              <a:rPr lang="en-US" sz="6399" b="1">
                <a:solidFill>
                  <a:srgbClr val="F0F2FD"/>
                </a:solidFill>
                <a:latin typeface="Codec Pro Ultra-Bold"/>
                <a:ea typeface="Codec Pro Ultra-Bold"/>
                <a:cs typeface="Codec Pro Ultra-Bold"/>
                <a:sym typeface="Codec Pro Ultra-Bold"/>
              </a:rPr>
              <a:t>RESULTADO</a:t>
            </a:r>
          </a:p>
        </p:txBody>
      </p:sp>
      <p:sp>
        <p:nvSpPr>
          <p:cNvPr id="16" name="TextBox 16"/>
          <p:cNvSpPr txBox="1"/>
          <p:nvPr/>
        </p:nvSpPr>
        <p:spPr>
          <a:xfrm>
            <a:off x="1639547" y="2255139"/>
            <a:ext cx="6816548" cy="925703"/>
          </a:xfrm>
          <a:prstGeom prst="rect">
            <a:avLst/>
          </a:prstGeom>
        </p:spPr>
        <p:txBody>
          <a:bodyPr lIns="0" tIns="0" rIns="0" bIns="0" rtlCol="0" anchor="t">
            <a:spAutoFit/>
          </a:bodyPr>
          <a:lstStyle/>
          <a:p>
            <a:pPr algn="l">
              <a:lnSpc>
                <a:spcPts val="6015"/>
              </a:lnSpc>
            </a:pPr>
            <a:r>
              <a:rPr lang="en-US" sz="6399" b="1">
                <a:solidFill>
                  <a:srgbClr val="FFB02C"/>
                </a:solidFill>
                <a:latin typeface="Codec Pro Ultra-Bold"/>
                <a:ea typeface="Codec Pro Ultra-Bold"/>
                <a:cs typeface="Codec Pro Ultra-Bold"/>
                <a:sym typeface="Codec Pro Ultra-Bold"/>
              </a:rPr>
              <a:t>DE LA SOLUCIÓN </a:t>
            </a:r>
          </a:p>
        </p:txBody>
      </p:sp>
      <p:sp>
        <p:nvSpPr>
          <p:cNvPr id="17" name="TextBox 17"/>
          <p:cNvSpPr txBox="1"/>
          <p:nvPr/>
        </p:nvSpPr>
        <p:spPr>
          <a:xfrm>
            <a:off x="11357146" y="6045086"/>
            <a:ext cx="4261555" cy="409575"/>
          </a:xfrm>
          <a:prstGeom prst="rect">
            <a:avLst/>
          </a:prstGeom>
        </p:spPr>
        <p:txBody>
          <a:bodyPr lIns="0" tIns="0" rIns="0" bIns="0" rtlCol="0" anchor="t">
            <a:spAutoFit/>
          </a:bodyPr>
          <a:lstStyle/>
          <a:p>
            <a:pPr algn="l">
              <a:lnSpc>
                <a:spcPts val="2999"/>
              </a:lnSpc>
            </a:pPr>
            <a:r>
              <a:rPr lang="en-US" sz="2499" dirty="0">
                <a:solidFill>
                  <a:srgbClr val="F0F2FD"/>
                </a:solidFill>
                <a:latin typeface="Codec Pro"/>
                <a:ea typeface="Codec Pro"/>
                <a:cs typeface="Codec Pro"/>
                <a:sym typeface="Codec Pro"/>
              </a:rPr>
              <a:t>Sistema de </a:t>
            </a:r>
            <a:r>
              <a:rPr lang="en-US" sz="2499" dirty="0" err="1">
                <a:solidFill>
                  <a:srgbClr val="F0F2FD"/>
                </a:solidFill>
                <a:latin typeface="Codec Pro"/>
                <a:ea typeface="Codec Pro"/>
                <a:cs typeface="Codec Pro"/>
                <a:sym typeface="Codec Pro"/>
              </a:rPr>
              <a:t>Administración</a:t>
            </a:r>
            <a:endParaRPr lang="en-US" sz="2499" dirty="0">
              <a:solidFill>
                <a:srgbClr val="F0F2FD"/>
              </a:solidFill>
              <a:latin typeface="Codec Pro"/>
              <a:ea typeface="Codec Pro"/>
              <a:cs typeface="Codec Pro"/>
              <a:sym typeface="Codec Pro"/>
            </a:endParaRPr>
          </a:p>
        </p:txBody>
      </p:sp>
      <p:sp>
        <p:nvSpPr>
          <p:cNvPr id="18" name="Freeform 18"/>
          <p:cNvSpPr/>
          <p:nvPr/>
        </p:nvSpPr>
        <p:spPr>
          <a:xfrm>
            <a:off x="3080951" y="4607516"/>
            <a:ext cx="3233392" cy="3284716"/>
          </a:xfrm>
          <a:custGeom>
            <a:avLst/>
            <a:gdLst/>
            <a:ahLst/>
            <a:cxnLst/>
            <a:rect l="l" t="t" r="r" b="b"/>
            <a:pathLst>
              <a:path w="3233392" h="3284716">
                <a:moveTo>
                  <a:pt x="0" y="0"/>
                </a:moveTo>
                <a:lnTo>
                  <a:pt x="3233392" y="0"/>
                </a:lnTo>
                <a:lnTo>
                  <a:pt x="3233392" y="3284715"/>
                </a:lnTo>
                <a:lnTo>
                  <a:pt x="0" y="3284715"/>
                </a:lnTo>
                <a:lnTo>
                  <a:pt x="0" y="0"/>
                </a:lnTo>
                <a:close/>
              </a:path>
            </a:pathLst>
          </a:custGeom>
          <a:blipFill>
            <a:blip r:embed="rId7"/>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grpSp>
        <p:nvGrpSpPr>
          <p:cNvPr id="2" name="Group 2"/>
          <p:cNvGrpSpPr/>
          <p:nvPr/>
        </p:nvGrpSpPr>
        <p:grpSpPr>
          <a:xfrm>
            <a:off x="10686241" y="0"/>
            <a:ext cx="7601759" cy="10287000"/>
            <a:chOff x="0" y="0"/>
            <a:chExt cx="1177711" cy="1593725"/>
          </a:xfrm>
        </p:grpSpPr>
        <p:sp>
          <p:nvSpPr>
            <p:cNvPr id="3" name="Freeform 3"/>
            <p:cNvSpPr/>
            <p:nvPr/>
          </p:nvSpPr>
          <p:spPr>
            <a:xfrm>
              <a:off x="0" y="0"/>
              <a:ext cx="1177711" cy="1593725"/>
            </a:xfrm>
            <a:custGeom>
              <a:avLst/>
              <a:gdLst/>
              <a:ahLst/>
              <a:cxnLst/>
              <a:rect l="l" t="t" r="r" b="b"/>
              <a:pathLst>
                <a:path w="1177711" h="1593725">
                  <a:moveTo>
                    <a:pt x="0" y="0"/>
                  </a:moveTo>
                  <a:lnTo>
                    <a:pt x="1177711" y="0"/>
                  </a:lnTo>
                  <a:lnTo>
                    <a:pt x="1177711" y="1593725"/>
                  </a:lnTo>
                  <a:lnTo>
                    <a:pt x="0" y="1593725"/>
                  </a:lnTo>
                  <a:close/>
                </a:path>
              </a:pathLst>
            </a:custGeom>
            <a:blipFill>
              <a:blip r:embed="rId2"/>
              <a:stretch>
                <a:fillRect l="-59452" r="-43660"/>
              </a:stretch>
            </a:blipFill>
          </p:spPr>
        </p:sp>
      </p:grpSp>
      <p:grpSp>
        <p:nvGrpSpPr>
          <p:cNvPr id="4" name="Group 4"/>
          <p:cNvGrpSpPr/>
          <p:nvPr/>
        </p:nvGrpSpPr>
        <p:grpSpPr>
          <a:xfrm>
            <a:off x="1255310" y="4480157"/>
            <a:ext cx="9217713" cy="2780941"/>
            <a:chOff x="0" y="0"/>
            <a:chExt cx="2747464" cy="828897"/>
          </a:xfrm>
        </p:grpSpPr>
        <p:sp>
          <p:nvSpPr>
            <p:cNvPr id="5" name="Freeform 5"/>
            <p:cNvSpPr/>
            <p:nvPr/>
          </p:nvSpPr>
          <p:spPr>
            <a:xfrm>
              <a:off x="0" y="0"/>
              <a:ext cx="2747464" cy="828897"/>
            </a:xfrm>
            <a:custGeom>
              <a:avLst/>
              <a:gdLst/>
              <a:ahLst/>
              <a:cxnLst/>
              <a:rect l="l" t="t" r="r" b="b"/>
              <a:pathLst>
                <a:path w="2747464" h="828897">
                  <a:moveTo>
                    <a:pt x="18478" y="0"/>
                  </a:moveTo>
                  <a:lnTo>
                    <a:pt x="2728986" y="0"/>
                  </a:lnTo>
                  <a:cubicBezTo>
                    <a:pt x="2733887" y="0"/>
                    <a:pt x="2738587" y="1947"/>
                    <a:pt x="2742052" y="5412"/>
                  </a:cubicBezTo>
                  <a:cubicBezTo>
                    <a:pt x="2745517" y="8877"/>
                    <a:pt x="2747464" y="13577"/>
                    <a:pt x="2747464" y="18478"/>
                  </a:cubicBezTo>
                  <a:lnTo>
                    <a:pt x="2747464" y="810419"/>
                  </a:lnTo>
                  <a:cubicBezTo>
                    <a:pt x="2747464" y="820624"/>
                    <a:pt x="2739191" y="828897"/>
                    <a:pt x="2728986" y="828897"/>
                  </a:cubicBezTo>
                  <a:lnTo>
                    <a:pt x="18478" y="828897"/>
                  </a:lnTo>
                  <a:cubicBezTo>
                    <a:pt x="8273" y="828897"/>
                    <a:pt x="0" y="820624"/>
                    <a:pt x="0" y="810419"/>
                  </a:cubicBezTo>
                  <a:lnTo>
                    <a:pt x="0" y="18478"/>
                  </a:lnTo>
                  <a:cubicBezTo>
                    <a:pt x="0" y="8273"/>
                    <a:pt x="8273" y="0"/>
                    <a:pt x="18478" y="0"/>
                  </a:cubicBezTo>
                  <a:close/>
                </a:path>
              </a:pathLst>
            </a:custGeom>
            <a:solidFill>
              <a:srgbClr val="B27943"/>
            </a:solidFill>
          </p:spPr>
        </p:sp>
        <p:sp>
          <p:nvSpPr>
            <p:cNvPr id="6" name="TextBox 6"/>
            <p:cNvSpPr txBox="1"/>
            <p:nvPr/>
          </p:nvSpPr>
          <p:spPr>
            <a:xfrm>
              <a:off x="0" y="-38100"/>
              <a:ext cx="2747464" cy="866997"/>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39536"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214315" y="479227"/>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000792" y="-422617"/>
            <a:ext cx="2362646" cy="1404701"/>
          </a:xfrm>
          <a:custGeom>
            <a:avLst/>
            <a:gdLst/>
            <a:ahLst/>
            <a:cxnLst/>
            <a:rect l="l" t="t" r="r" b="b"/>
            <a:pathLst>
              <a:path w="2362646" h="1404701">
                <a:moveTo>
                  <a:pt x="0" y="0"/>
                </a:moveTo>
                <a:lnTo>
                  <a:pt x="2362647" y="0"/>
                </a:lnTo>
                <a:lnTo>
                  <a:pt x="2362647" y="1404701"/>
                </a:lnTo>
                <a:lnTo>
                  <a:pt x="0" y="14047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flipV="1">
            <a:off x="-139536" y="9177967"/>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flipV="1">
            <a:off x="-1214315" y="8234368"/>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flipV="1">
            <a:off x="-1000792" y="9238143"/>
            <a:ext cx="2362646" cy="1404701"/>
          </a:xfrm>
          <a:custGeom>
            <a:avLst/>
            <a:gdLst/>
            <a:ahLst/>
            <a:cxnLst/>
            <a:rect l="l" t="t" r="r" b="b"/>
            <a:pathLst>
              <a:path w="2362646" h="1404701">
                <a:moveTo>
                  <a:pt x="0" y="1404701"/>
                </a:moveTo>
                <a:lnTo>
                  <a:pt x="2362647" y="1404701"/>
                </a:lnTo>
                <a:lnTo>
                  <a:pt x="2362647" y="0"/>
                </a:lnTo>
                <a:lnTo>
                  <a:pt x="0" y="0"/>
                </a:lnTo>
                <a:lnTo>
                  <a:pt x="0" y="1404701"/>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1618469" y="3359101"/>
            <a:ext cx="6702926" cy="925703"/>
          </a:xfrm>
          <a:prstGeom prst="rect">
            <a:avLst/>
          </a:prstGeom>
        </p:spPr>
        <p:txBody>
          <a:bodyPr lIns="0" tIns="0" rIns="0" bIns="0" rtlCol="0" anchor="t">
            <a:spAutoFit/>
          </a:bodyPr>
          <a:lstStyle/>
          <a:p>
            <a:pPr algn="l">
              <a:lnSpc>
                <a:spcPts val="6015"/>
              </a:lnSpc>
            </a:pPr>
            <a:r>
              <a:rPr lang="en-US" sz="6399" b="1">
                <a:solidFill>
                  <a:srgbClr val="15193E"/>
                </a:solidFill>
                <a:latin typeface="Codec Pro Ultra-Bold"/>
                <a:ea typeface="Codec Pro Ultra-Bold"/>
                <a:cs typeface="Codec Pro Ultra-Bold"/>
                <a:sym typeface="Codec Pro Ultra-Bold"/>
              </a:rPr>
              <a:t>RETROSPECTIVA</a:t>
            </a:r>
          </a:p>
        </p:txBody>
      </p:sp>
      <p:sp>
        <p:nvSpPr>
          <p:cNvPr id="14" name="TextBox 14"/>
          <p:cNvSpPr txBox="1"/>
          <p:nvPr/>
        </p:nvSpPr>
        <p:spPr>
          <a:xfrm>
            <a:off x="1468833" y="4269722"/>
            <a:ext cx="8875081" cy="2447925"/>
          </a:xfrm>
          <a:prstGeom prst="rect">
            <a:avLst/>
          </a:prstGeom>
        </p:spPr>
        <p:txBody>
          <a:bodyPr lIns="0" tIns="0" rIns="0" bIns="0" rtlCol="0" anchor="t">
            <a:spAutoFit/>
          </a:bodyPr>
          <a:lstStyle/>
          <a:p>
            <a:pPr algn="l">
              <a:lnSpc>
                <a:spcPts val="2759"/>
              </a:lnSpc>
            </a:pPr>
            <a:endParaRPr/>
          </a:p>
          <a:p>
            <a:pPr algn="l">
              <a:lnSpc>
                <a:spcPts val="2759"/>
              </a:lnSpc>
            </a:pPr>
            <a:endParaRPr/>
          </a:p>
          <a:p>
            <a:pPr algn="l">
              <a:lnSpc>
                <a:spcPts val="2759"/>
              </a:lnSpc>
            </a:pPr>
            <a:r>
              <a:rPr lang="en-US" sz="2299">
                <a:solidFill>
                  <a:srgbClr val="F0F2FD"/>
                </a:solidFill>
                <a:latin typeface="Codec Pro"/>
                <a:ea typeface="Codec Pro"/>
                <a:cs typeface="Codec Pro"/>
                <a:sym typeface="Codec Pro"/>
              </a:rPr>
              <a:t>Rescatamos la distribución equitativa en nuestro grupo y la visión compartida de lo planeado para el resultado final. Esto nos permitió complementarnos, a la vez que abordar problemas buscando soluciones desde diferentes puntos de vista.</a:t>
            </a:r>
          </a:p>
        </p:txBody>
      </p:sp>
      <p:sp>
        <p:nvSpPr>
          <p:cNvPr id="15" name="Freeform 15"/>
          <p:cNvSpPr/>
          <p:nvPr/>
        </p:nvSpPr>
        <p:spPr>
          <a:xfrm>
            <a:off x="1255310" y="1028700"/>
            <a:ext cx="1230412" cy="1371778"/>
          </a:xfrm>
          <a:custGeom>
            <a:avLst/>
            <a:gdLst/>
            <a:ahLst/>
            <a:cxnLst/>
            <a:rect l="l" t="t" r="r" b="b"/>
            <a:pathLst>
              <a:path w="1230412" h="1371778">
                <a:moveTo>
                  <a:pt x="0" y="0"/>
                </a:moveTo>
                <a:lnTo>
                  <a:pt x="1230412" y="0"/>
                </a:lnTo>
                <a:lnTo>
                  <a:pt x="1230412" y="1371778"/>
                </a:lnTo>
                <a:lnTo>
                  <a:pt x="0" y="1371778"/>
                </a:lnTo>
                <a:lnTo>
                  <a:pt x="0" y="0"/>
                </a:lnTo>
                <a:close/>
              </a:path>
            </a:pathLst>
          </a:custGeom>
          <a:blipFill>
            <a:blip r:embed="rId5"/>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127795"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5626102" y="-549566"/>
            <a:ext cx="2789693" cy="1658599"/>
          </a:xfrm>
          <a:custGeom>
            <a:avLst/>
            <a:gdLst/>
            <a:ahLst/>
            <a:cxnLst/>
            <a:rect l="l" t="t" r="r" b="b"/>
            <a:pathLst>
              <a:path w="2789693" h="1658599">
                <a:moveTo>
                  <a:pt x="2789693" y="0"/>
                </a:moveTo>
                <a:lnTo>
                  <a:pt x="0" y="0"/>
                </a:lnTo>
                <a:lnTo>
                  <a:pt x="0" y="1658599"/>
                </a:lnTo>
                <a:lnTo>
                  <a:pt x="2789693" y="1658599"/>
                </a:lnTo>
                <a:lnTo>
                  <a:pt x="278969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60994" y="451930"/>
            <a:ext cx="2789693" cy="1658599"/>
          </a:xfrm>
          <a:custGeom>
            <a:avLst/>
            <a:gdLst/>
            <a:ahLst/>
            <a:cxnLst/>
            <a:rect l="l" t="t" r="r" b="b"/>
            <a:pathLst>
              <a:path w="2789693" h="1658599">
                <a:moveTo>
                  <a:pt x="0" y="0"/>
                </a:moveTo>
                <a:lnTo>
                  <a:pt x="2789692" y="0"/>
                </a:lnTo>
                <a:lnTo>
                  <a:pt x="2789692" y="1658600"/>
                </a:lnTo>
                <a:lnTo>
                  <a:pt x="0" y="1658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16559302" y="451930"/>
            <a:ext cx="2789693" cy="1658599"/>
          </a:xfrm>
          <a:custGeom>
            <a:avLst/>
            <a:gdLst/>
            <a:ahLst/>
            <a:cxnLst/>
            <a:rect l="l" t="t" r="r" b="b"/>
            <a:pathLst>
              <a:path w="2789693" h="1658599">
                <a:moveTo>
                  <a:pt x="2789692" y="0"/>
                </a:moveTo>
                <a:lnTo>
                  <a:pt x="0" y="0"/>
                </a:lnTo>
                <a:lnTo>
                  <a:pt x="0" y="1658600"/>
                </a:lnTo>
                <a:lnTo>
                  <a:pt x="2789692" y="1658600"/>
                </a:lnTo>
                <a:lnTo>
                  <a:pt x="278969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47471" y="-422617"/>
            <a:ext cx="2362646" cy="1404701"/>
          </a:xfrm>
          <a:custGeom>
            <a:avLst/>
            <a:gdLst/>
            <a:ahLst/>
            <a:cxnLst/>
            <a:rect l="l" t="t" r="r" b="b"/>
            <a:pathLst>
              <a:path w="2362646" h="1404701">
                <a:moveTo>
                  <a:pt x="0" y="0"/>
                </a:moveTo>
                <a:lnTo>
                  <a:pt x="2362646" y="0"/>
                </a:lnTo>
                <a:lnTo>
                  <a:pt x="2362646"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flipH="1">
            <a:off x="16772825" y="-422617"/>
            <a:ext cx="2362646" cy="1404701"/>
          </a:xfrm>
          <a:custGeom>
            <a:avLst/>
            <a:gdLst/>
            <a:ahLst/>
            <a:cxnLst/>
            <a:rect l="l" t="t" r="r" b="b"/>
            <a:pathLst>
              <a:path w="2362646" h="1404701">
                <a:moveTo>
                  <a:pt x="2362646" y="0"/>
                </a:moveTo>
                <a:lnTo>
                  <a:pt x="0" y="0"/>
                </a:lnTo>
                <a:lnTo>
                  <a:pt x="0" y="1404701"/>
                </a:lnTo>
                <a:lnTo>
                  <a:pt x="2362646" y="1404701"/>
                </a:lnTo>
                <a:lnTo>
                  <a:pt x="2362646"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1639547" y="4525815"/>
            <a:ext cx="2475371" cy="2475371"/>
            <a:chOff x="0" y="0"/>
            <a:chExt cx="812800" cy="812800"/>
          </a:xfrm>
        </p:grpSpPr>
        <p:sp>
          <p:nvSpPr>
            <p:cNvPr id="9" name="Freeform 9"/>
            <p:cNvSpPr/>
            <p:nvPr/>
          </p:nvSpPr>
          <p:spPr>
            <a:xfrm>
              <a:off x="0" y="0"/>
              <a:ext cx="812800" cy="812800"/>
            </a:xfrm>
            <a:custGeom>
              <a:avLst/>
              <a:gdLst/>
              <a:ahLst/>
              <a:cxnLst/>
              <a:rect l="l" t="t" r="r" b="b"/>
              <a:pathLst>
                <a:path w="812800" h="812800">
                  <a:moveTo>
                    <a:pt x="78189" y="0"/>
                  </a:moveTo>
                  <a:lnTo>
                    <a:pt x="734610" y="0"/>
                  </a:lnTo>
                  <a:cubicBezTo>
                    <a:pt x="755348" y="0"/>
                    <a:pt x="775235" y="8238"/>
                    <a:pt x="789899" y="22901"/>
                  </a:cubicBezTo>
                  <a:cubicBezTo>
                    <a:pt x="804562" y="37565"/>
                    <a:pt x="812800" y="57452"/>
                    <a:pt x="812800" y="78189"/>
                  </a:cubicBezTo>
                  <a:lnTo>
                    <a:pt x="812800" y="734610"/>
                  </a:lnTo>
                  <a:cubicBezTo>
                    <a:pt x="812800" y="755348"/>
                    <a:pt x="804562" y="775235"/>
                    <a:pt x="789899" y="789899"/>
                  </a:cubicBezTo>
                  <a:cubicBezTo>
                    <a:pt x="775235" y="804562"/>
                    <a:pt x="755348" y="812800"/>
                    <a:pt x="734610" y="812800"/>
                  </a:cubicBezTo>
                  <a:lnTo>
                    <a:pt x="78189" y="812800"/>
                  </a:lnTo>
                  <a:cubicBezTo>
                    <a:pt x="57452" y="812800"/>
                    <a:pt x="37565" y="804562"/>
                    <a:pt x="22901" y="789899"/>
                  </a:cubicBezTo>
                  <a:cubicBezTo>
                    <a:pt x="8238" y="775235"/>
                    <a:pt x="0" y="755348"/>
                    <a:pt x="0" y="734610"/>
                  </a:cubicBezTo>
                  <a:lnTo>
                    <a:pt x="0" y="78189"/>
                  </a:lnTo>
                  <a:cubicBezTo>
                    <a:pt x="0" y="57452"/>
                    <a:pt x="8238" y="37565"/>
                    <a:pt x="22901" y="22901"/>
                  </a:cubicBezTo>
                  <a:cubicBezTo>
                    <a:pt x="37565" y="8238"/>
                    <a:pt x="57452" y="0"/>
                    <a:pt x="78189" y="0"/>
                  </a:cubicBezTo>
                  <a:close/>
                </a:path>
              </a:pathLst>
            </a:custGeom>
            <a:solidFill>
              <a:srgbClr val="B27943"/>
            </a:solidFill>
          </p:spPr>
        </p:sp>
        <p:sp>
          <p:nvSpPr>
            <p:cNvPr id="10" name="TextBox 10"/>
            <p:cNvSpPr txBox="1"/>
            <p:nvPr/>
          </p:nvSpPr>
          <p:spPr>
            <a:xfrm>
              <a:off x="0" y="0"/>
              <a:ext cx="812800" cy="812800"/>
            </a:xfrm>
            <a:prstGeom prst="rect">
              <a:avLst/>
            </a:prstGeom>
          </p:spPr>
          <p:txBody>
            <a:bodyPr lIns="50800" tIns="50800" rIns="50800" bIns="50800" rtlCol="0" anchor="ctr"/>
            <a:lstStyle/>
            <a:p>
              <a:pPr algn="ctr">
                <a:lnSpc>
                  <a:spcPts val="1383"/>
                </a:lnSpc>
              </a:pPr>
              <a:endParaRPr/>
            </a:p>
          </p:txBody>
        </p:sp>
      </p:grpSp>
      <p:grpSp>
        <p:nvGrpSpPr>
          <p:cNvPr id="11" name="Group 11"/>
          <p:cNvGrpSpPr/>
          <p:nvPr/>
        </p:nvGrpSpPr>
        <p:grpSpPr>
          <a:xfrm>
            <a:off x="10592010" y="4525815"/>
            <a:ext cx="2475371" cy="2475371"/>
            <a:chOff x="0" y="0"/>
            <a:chExt cx="812800" cy="812800"/>
          </a:xfrm>
        </p:grpSpPr>
        <p:sp>
          <p:nvSpPr>
            <p:cNvPr id="12" name="Freeform 12"/>
            <p:cNvSpPr/>
            <p:nvPr/>
          </p:nvSpPr>
          <p:spPr>
            <a:xfrm>
              <a:off x="0" y="0"/>
              <a:ext cx="812800" cy="812800"/>
            </a:xfrm>
            <a:custGeom>
              <a:avLst/>
              <a:gdLst/>
              <a:ahLst/>
              <a:cxnLst/>
              <a:rect l="l" t="t" r="r" b="b"/>
              <a:pathLst>
                <a:path w="812800" h="812800">
                  <a:moveTo>
                    <a:pt x="78189" y="0"/>
                  </a:moveTo>
                  <a:lnTo>
                    <a:pt x="734610" y="0"/>
                  </a:lnTo>
                  <a:cubicBezTo>
                    <a:pt x="755348" y="0"/>
                    <a:pt x="775235" y="8238"/>
                    <a:pt x="789899" y="22901"/>
                  </a:cubicBezTo>
                  <a:cubicBezTo>
                    <a:pt x="804562" y="37565"/>
                    <a:pt x="812800" y="57452"/>
                    <a:pt x="812800" y="78189"/>
                  </a:cubicBezTo>
                  <a:lnTo>
                    <a:pt x="812800" y="734610"/>
                  </a:lnTo>
                  <a:cubicBezTo>
                    <a:pt x="812800" y="755348"/>
                    <a:pt x="804562" y="775235"/>
                    <a:pt x="789899" y="789899"/>
                  </a:cubicBezTo>
                  <a:cubicBezTo>
                    <a:pt x="775235" y="804562"/>
                    <a:pt x="755348" y="812800"/>
                    <a:pt x="734610" y="812800"/>
                  </a:cubicBezTo>
                  <a:lnTo>
                    <a:pt x="78189" y="812800"/>
                  </a:lnTo>
                  <a:cubicBezTo>
                    <a:pt x="57452" y="812800"/>
                    <a:pt x="37565" y="804562"/>
                    <a:pt x="22901" y="789899"/>
                  </a:cubicBezTo>
                  <a:cubicBezTo>
                    <a:pt x="8238" y="775235"/>
                    <a:pt x="0" y="755348"/>
                    <a:pt x="0" y="734610"/>
                  </a:cubicBezTo>
                  <a:lnTo>
                    <a:pt x="0" y="78189"/>
                  </a:lnTo>
                  <a:cubicBezTo>
                    <a:pt x="0" y="57452"/>
                    <a:pt x="8238" y="37565"/>
                    <a:pt x="22901" y="22901"/>
                  </a:cubicBezTo>
                  <a:cubicBezTo>
                    <a:pt x="37565" y="8238"/>
                    <a:pt x="57452" y="0"/>
                    <a:pt x="78189" y="0"/>
                  </a:cubicBezTo>
                  <a:close/>
                </a:path>
              </a:pathLst>
            </a:custGeom>
            <a:solidFill>
              <a:srgbClr val="B27943"/>
            </a:solidFill>
          </p:spPr>
        </p:sp>
        <p:sp>
          <p:nvSpPr>
            <p:cNvPr id="13" name="TextBox 13"/>
            <p:cNvSpPr txBox="1"/>
            <p:nvPr/>
          </p:nvSpPr>
          <p:spPr>
            <a:xfrm>
              <a:off x="0" y="0"/>
              <a:ext cx="812800" cy="812800"/>
            </a:xfrm>
            <a:prstGeom prst="rect">
              <a:avLst/>
            </a:prstGeom>
          </p:spPr>
          <p:txBody>
            <a:bodyPr lIns="50800" tIns="50800" rIns="50800" bIns="50800" rtlCol="0" anchor="ctr"/>
            <a:lstStyle/>
            <a:p>
              <a:pPr algn="ctr">
                <a:lnSpc>
                  <a:spcPts val="1383"/>
                </a:lnSpc>
              </a:pPr>
              <a:endParaRPr/>
            </a:p>
          </p:txBody>
        </p:sp>
      </p:grpSp>
      <p:grpSp>
        <p:nvGrpSpPr>
          <p:cNvPr id="14" name="Group 14"/>
          <p:cNvGrpSpPr/>
          <p:nvPr/>
        </p:nvGrpSpPr>
        <p:grpSpPr>
          <a:xfrm>
            <a:off x="1740983" y="4627251"/>
            <a:ext cx="2272499" cy="2272499"/>
            <a:chOff x="0" y="0"/>
            <a:chExt cx="6350000" cy="6350000"/>
          </a:xfrm>
        </p:grpSpPr>
        <p:sp>
          <p:nvSpPr>
            <p:cNvPr id="15" name="Freeform 15"/>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4381" r="-4381"/>
              </a:stretch>
            </a:blipFill>
          </p:spPr>
        </p:sp>
      </p:grpSp>
      <p:grpSp>
        <p:nvGrpSpPr>
          <p:cNvPr id="16" name="Group 16"/>
          <p:cNvGrpSpPr/>
          <p:nvPr/>
        </p:nvGrpSpPr>
        <p:grpSpPr>
          <a:xfrm>
            <a:off x="10693446" y="4627251"/>
            <a:ext cx="2272499" cy="2272499"/>
            <a:chOff x="0" y="0"/>
            <a:chExt cx="6350000" cy="6350000"/>
          </a:xfrm>
        </p:grpSpPr>
        <p:sp>
          <p:nvSpPr>
            <p:cNvPr id="17" name="Freeform 17"/>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solidFill>
              <a:srgbClr val="000000">
                <a:alpha val="0"/>
              </a:srgbClr>
            </a:solidFill>
            <a:ln w="12700">
              <a:solidFill>
                <a:srgbClr val="000000"/>
              </a:solidFill>
            </a:ln>
          </p:spPr>
        </p:sp>
      </p:grpSp>
      <p:sp>
        <p:nvSpPr>
          <p:cNvPr id="18" name="Freeform 18"/>
          <p:cNvSpPr/>
          <p:nvPr/>
        </p:nvSpPr>
        <p:spPr>
          <a:xfrm>
            <a:off x="0" y="9416472"/>
            <a:ext cx="18288000" cy="870528"/>
          </a:xfrm>
          <a:custGeom>
            <a:avLst/>
            <a:gdLst/>
            <a:ahLst/>
            <a:cxnLst/>
            <a:rect l="l" t="t" r="r" b="b"/>
            <a:pathLst>
              <a:path w="18288000" h="870528">
                <a:moveTo>
                  <a:pt x="0" y="0"/>
                </a:moveTo>
                <a:lnTo>
                  <a:pt x="18288000" y="0"/>
                </a:lnTo>
                <a:lnTo>
                  <a:pt x="18288000" y="870528"/>
                </a:lnTo>
                <a:lnTo>
                  <a:pt x="0" y="870528"/>
                </a:lnTo>
                <a:lnTo>
                  <a:pt x="0" y="0"/>
                </a:lnTo>
                <a:close/>
              </a:path>
            </a:pathLst>
          </a:custGeom>
          <a:blipFill>
            <a:blip r:embed="rId5">
              <a:extLst>
                <a:ext uri="{96DAC541-7B7A-43D3-8B79-37D633B846F1}">
                  <asvg:svgBlip xmlns:asvg="http://schemas.microsoft.com/office/drawing/2016/SVG/main" r:embed="rId6"/>
                </a:ext>
              </a:extLst>
            </a:blip>
            <a:stretch>
              <a:fillRect t="-2000794"/>
            </a:stretch>
          </a:blipFill>
        </p:spPr>
      </p:sp>
      <p:sp>
        <p:nvSpPr>
          <p:cNvPr id="19" name="TextBox 19"/>
          <p:cNvSpPr txBox="1"/>
          <p:nvPr/>
        </p:nvSpPr>
        <p:spPr>
          <a:xfrm>
            <a:off x="1639547" y="1428159"/>
            <a:ext cx="6816548" cy="925703"/>
          </a:xfrm>
          <a:prstGeom prst="rect">
            <a:avLst/>
          </a:prstGeom>
        </p:spPr>
        <p:txBody>
          <a:bodyPr lIns="0" tIns="0" rIns="0" bIns="0" rtlCol="0" anchor="t">
            <a:spAutoFit/>
          </a:bodyPr>
          <a:lstStyle/>
          <a:p>
            <a:pPr algn="l">
              <a:lnSpc>
                <a:spcPts val="6015"/>
              </a:lnSpc>
            </a:pPr>
            <a:r>
              <a:rPr lang="en-US" sz="6399" b="1">
                <a:solidFill>
                  <a:srgbClr val="15193E"/>
                </a:solidFill>
                <a:latin typeface="Codec Pro Ultra-Bold"/>
                <a:ea typeface="Codec Pro Ultra-Bold"/>
                <a:cs typeface="Codec Pro Ultra-Bold"/>
                <a:sym typeface="Codec Pro Ultra-Bold"/>
              </a:rPr>
              <a:t>INTEGRANTES</a:t>
            </a:r>
          </a:p>
        </p:txBody>
      </p:sp>
      <p:sp>
        <p:nvSpPr>
          <p:cNvPr id="20" name="TextBox 20"/>
          <p:cNvSpPr txBox="1"/>
          <p:nvPr/>
        </p:nvSpPr>
        <p:spPr>
          <a:xfrm>
            <a:off x="1639547" y="2255139"/>
            <a:ext cx="6816548" cy="925703"/>
          </a:xfrm>
          <a:prstGeom prst="rect">
            <a:avLst/>
          </a:prstGeom>
        </p:spPr>
        <p:txBody>
          <a:bodyPr lIns="0" tIns="0" rIns="0" bIns="0" rtlCol="0" anchor="t">
            <a:spAutoFit/>
          </a:bodyPr>
          <a:lstStyle/>
          <a:p>
            <a:pPr algn="l">
              <a:lnSpc>
                <a:spcPts val="6015"/>
              </a:lnSpc>
            </a:pPr>
            <a:r>
              <a:rPr lang="en-US" sz="6399" b="1">
                <a:solidFill>
                  <a:srgbClr val="FFB02C"/>
                </a:solidFill>
                <a:latin typeface="Codec Pro Ultra-Bold"/>
                <a:ea typeface="Codec Pro Ultra-Bold"/>
                <a:cs typeface="Codec Pro Ultra-Bold"/>
                <a:sym typeface="Codec Pro Ultra-Bold"/>
              </a:rPr>
              <a:t>DEL EQUIPO</a:t>
            </a:r>
          </a:p>
        </p:txBody>
      </p:sp>
      <p:sp>
        <p:nvSpPr>
          <p:cNvPr id="21" name="TextBox 21"/>
          <p:cNvSpPr txBox="1"/>
          <p:nvPr/>
        </p:nvSpPr>
        <p:spPr>
          <a:xfrm>
            <a:off x="4468272" y="4884427"/>
            <a:ext cx="3325776" cy="1474551"/>
          </a:xfrm>
          <a:prstGeom prst="rect">
            <a:avLst/>
          </a:prstGeom>
        </p:spPr>
        <p:txBody>
          <a:bodyPr lIns="0" tIns="0" rIns="0" bIns="0" rtlCol="0" anchor="t">
            <a:spAutoFit/>
          </a:bodyPr>
          <a:lstStyle/>
          <a:p>
            <a:pPr algn="l">
              <a:lnSpc>
                <a:spcPts val="5326"/>
              </a:lnSpc>
            </a:pPr>
            <a:r>
              <a:rPr lang="en-US" sz="5666" b="1">
                <a:solidFill>
                  <a:srgbClr val="15193E"/>
                </a:solidFill>
                <a:latin typeface="Codec Pro Bold"/>
                <a:ea typeface="Codec Pro Bold"/>
                <a:cs typeface="Codec Pro Bold"/>
                <a:sym typeface="Codec Pro Bold"/>
              </a:rPr>
              <a:t>Fabián González</a:t>
            </a:r>
          </a:p>
        </p:txBody>
      </p:sp>
      <p:sp>
        <p:nvSpPr>
          <p:cNvPr id="22" name="TextBox 22"/>
          <p:cNvSpPr txBox="1"/>
          <p:nvPr/>
        </p:nvSpPr>
        <p:spPr>
          <a:xfrm>
            <a:off x="13541051" y="4884427"/>
            <a:ext cx="3231774" cy="1474551"/>
          </a:xfrm>
          <a:prstGeom prst="rect">
            <a:avLst/>
          </a:prstGeom>
        </p:spPr>
        <p:txBody>
          <a:bodyPr lIns="0" tIns="0" rIns="0" bIns="0" rtlCol="0" anchor="t">
            <a:spAutoFit/>
          </a:bodyPr>
          <a:lstStyle/>
          <a:p>
            <a:pPr algn="l">
              <a:lnSpc>
                <a:spcPts val="5326"/>
              </a:lnSpc>
            </a:pPr>
            <a:r>
              <a:rPr lang="en-US" sz="5666" b="1">
                <a:solidFill>
                  <a:srgbClr val="15193E"/>
                </a:solidFill>
                <a:latin typeface="Codec Pro Bold"/>
                <a:ea typeface="Codec Pro Bold"/>
                <a:cs typeface="Codec Pro Bold"/>
                <a:sym typeface="Codec Pro Bold"/>
              </a:rPr>
              <a:t>Bastián</a:t>
            </a:r>
          </a:p>
          <a:p>
            <a:pPr algn="l">
              <a:lnSpc>
                <a:spcPts val="5326"/>
              </a:lnSpc>
            </a:pPr>
            <a:r>
              <a:rPr lang="en-US" sz="5666" b="1">
                <a:solidFill>
                  <a:srgbClr val="15193E"/>
                </a:solidFill>
                <a:latin typeface="Codec Pro Bold"/>
                <a:ea typeface="Codec Pro Bold"/>
                <a:cs typeface="Codec Pro Bold"/>
                <a:sym typeface="Codec Pro Bold"/>
              </a:rPr>
              <a:t>Venegas</a:t>
            </a:r>
          </a:p>
        </p:txBody>
      </p:sp>
      <p:grpSp>
        <p:nvGrpSpPr>
          <p:cNvPr id="23" name="Group 23"/>
          <p:cNvGrpSpPr/>
          <p:nvPr/>
        </p:nvGrpSpPr>
        <p:grpSpPr>
          <a:xfrm>
            <a:off x="10693446" y="4627251"/>
            <a:ext cx="2272499" cy="2272499"/>
            <a:chOff x="0" y="0"/>
            <a:chExt cx="6350000" cy="6350000"/>
          </a:xfrm>
        </p:grpSpPr>
        <p:sp>
          <p:nvSpPr>
            <p:cNvPr id="24" name="Freeform 24"/>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4381" r="-4381"/>
              </a:stretch>
            </a:blipFill>
          </p:spPr>
        </p:sp>
      </p:grpSp>
      <p:sp>
        <p:nvSpPr>
          <p:cNvPr id="25" name="Freeform 25"/>
          <p:cNvSpPr/>
          <p:nvPr/>
        </p:nvSpPr>
        <p:spPr>
          <a:xfrm>
            <a:off x="15790537" y="982084"/>
            <a:ext cx="1230412" cy="1371778"/>
          </a:xfrm>
          <a:custGeom>
            <a:avLst/>
            <a:gdLst/>
            <a:ahLst/>
            <a:cxnLst/>
            <a:rect l="l" t="t" r="r" b="b"/>
            <a:pathLst>
              <a:path w="1230412" h="1371778">
                <a:moveTo>
                  <a:pt x="0" y="0"/>
                </a:moveTo>
                <a:lnTo>
                  <a:pt x="1230412" y="0"/>
                </a:lnTo>
                <a:lnTo>
                  <a:pt x="1230412" y="1371778"/>
                </a:lnTo>
                <a:lnTo>
                  <a:pt x="0" y="1371778"/>
                </a:lnTo>
                <a:lnTo>
                  <a:pt x="0" y="0"/>
                </a:lnTo>
                <a:close/>
              </a:path>
            </a:pathLst>
          </a:custGeom>
          <a:blipFill>
            <a:blip r:embed="rId7"/>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10720624" y="0"/>
            <a:ext cx="7668455" cy="10401374"/>
          </a:xfrm>
          <a:custGeom>
            <a:avLst/>
            <a:gdLst/>
            <a:ahLst/>
            <a:cxnLst/>
            <a:rect l="l" t="t" r="r" b="b"/>
            <a:pathLst>
              <a:path w="7668455" h="10401374">
                <a:moveTo>
                  <a:pt x="0" y="0"/>
                </a:moveTo>
                <a:lnTo>
                  <a:pt x="7668455" y="0"/>
                </a:lnTo>
                <a:lnTo>
                  <a:pt x="7668455"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r="-35638"/>
            </a:stretch>
          </a:blipFill>
        </p:spPr>
      </p:sp>
      <p:sp>
        <p:nvSpPr>
          <p:cNvPr id="3" name="Freeform 3"/>
          <p:cNvSpPr/>
          <p:nvPr/>
        </p:nvSpPr>
        <p:spPr>
          <a:xfrm>
            <a:off x="-139536"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14315" y="479227"/>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00792" y="-422617"/>
            <a:ext cx="2362646" cy="1404701"/>
          </a:xfrm>
          <a:custGeom>
            <a:avLst/>
            <a:gdLst/>
            <a:ahLst/>
            <a:cxnLst/>
            <a:rect l="l" t="t" r="r" b="b"/>
            <a:pathLst>
              <a:path w="2362646" h="1404701">
                <a:moveTo>
                  <a:pt x="0" y="0"/>
                </a:moveTo>
                <a:lnTo>
                  <a:pt x="2362647" y="0"/>
                </a:lnTo>
                <a:lnTo>
                  <a:pt x="2362647"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V="1">
            <a:off x="-139536" y="9177967"/>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214315" y="8234368"/>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V="1">
            <a:off x="-1000792" y="9238143"/>
            <a:ext cx="2362646" cy="1404701"/>
          </a:xfrm>
          <a:custGeom>
            <a:avLst/>
            <a:gdLst/>
            <a:ahLst/>
            <a:cxnLst/>
            <a:rect l="l" t="t" r="r" b="b"/>
            <a:pathLst>
              <a:path w="2362646" h="1404701">
                <a:moveTo>
                  <a:pt x="0" y="1404701"/>
                </a:moveTo>
                <a:lnTo>
                  <a:pt x="2362647" y="1404701"/>
                </a:lnTo>
                <a:lnTo>
                  <a:pt x="2362647"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9877205" y="1747337"/>
            <a:ext cx="6792326" cy="6792326"/>
            <a:chOff x="0" y="0"/>
            <a:chExt cx="6350000" cy="6350000"/>
          </a:xfrm>
        </p:grpSpPr>
        <p:sp>
          <p:nvSpPr>
            <p:cNvPr id="10" name="Freeform 10"/>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77742"/>
              </a:stretch>
            </a:blipFill>
          </p:spPr>
        </p:sp>
      </p:grpSp>
      <p:sp>
        <p:nvSpPr>
          <p:cNvPr id="11" name="TextBox 11"/>
          <p:cNvSpPr txBox="1"/>
          <p:nvPr/>
        </p:nvSpPr>
        <p:spPr>
          <a:xfrm>
            <a:off x="1575378" y="3913886"/>
            <a:ext cx="6702926" cy="925703"/>
          </a:xfrm>
          <a:prstGeom prst="rect">
            <a:avLst/>
          </a:prstGeom>
        </p:spPr>
        <p:txBody>
          <a:bodyPr lIns="0" tIns="0" rIns="0" bIns="0" rtlCol="0" anchor="t">
            <a:spAutoFit/>
          </a:bodyPr>
          <a:lstStyle/>
          <a:p>
            <a:pPr algn="l">
              <a:lnSpc>
                <a:spcPts val="6015"/>
              </a:lnSpc>
            </a:pPr>
            <a:r>
              <a:rPr lang="en-US" sz="6399" b="1">
                <a:solidFill>
                  <a:srgbClr val="15193E"/>
                </a:solidFill>
                <a:latin typeface="Codec Pro Ultra-Bold"/>
                <a:ea typeface="Codec Pro Ultra-Bold"/>
                <a:cs typeface="Codec Pro Ultra-Bold"/>
                <a:sym typeface="Codec Pro Ultra-Bold"/>
              </a:rPr>
              <a:t>PROBLEMÁTICA</a:t>
            </a:r>
          </a:p>
        </p:txBody>
      </p:sp>
      <p:sp>
        <p:nvSpPr>
          <p:cNvPr id="12" name="TextBox 12"/>
          <p:cNvSpPr txBox="1"/>
          <p:nvPr/>
        </p:nvSpPr>
        <p:spPr>
          <a:xfrm>
            <a:off x="1575378" y="5125339"/>
            <a:ext cx="6879027" cy="1295400"/>
          </a:xfrm>
          <a:prstGeom prst="rect">
            <a:avLst/>
          </a:prstGeom>
        </p:spPr>
        <p:txBody>
          <a:bodyPr lIns="0" tIns="0" rIns="0" bIns="0" rtlCol="0" anchor="t">
            <a:spAutoFit/>
          </a:bodyPr>
          <a:lstStyle/>
          <a:p>
            <a:pPr algn="l">
              <a:lnSpc>
                <a:spcPts val="2520"/>
              </a:lnSpc>
            </a:pPr>
            <a:r>
              <a:rPr lang="en-US" sz="2100">
                <a:solidFill>
                  <a:srgbClr val="15193E"/>
                </a:solidFill>
                <a:latin typeface="Codec Pro"/>
                <a:ea typeface="Codec Pro"/>
                <a:cs typeface="Codec Pro"/>
                <a:sym typeface="Codec Pro"/>
              </a:rPr>
              <a:t>Dificultad de los jugadores para conectarse de manera eficiente entre sí, encontrar guías, tutoriales, noticias, mods, etc. Dichos eventos imponen límites a la interacción de la comunidad.</a:t>
            </a:r>
          </a:p>
        </p:txBody>
      </p:sp>
      <p:sp>
        <p:nvSpPr>
          <p:cNvPr id="13" name="Freeform 13"/>
          <p:cNvSpPr/>
          <p:nvPr/>
        </p:nvSpPr>
        <p:spPr>
          <a:xfrm>
            <a:off x="1255310" y="1028700"/>
            <a:ext cx="1205783" cy="1344320"/>
          </a:xfrm>
          <a:custGeom>
            <a:avLst/>
            <a:gdLst/>
            <a:ahLst/>
            <a:cxnLst/>
            <a:rect l="l" t="t" r="r" b="b"/>
            <a:pathLst>
              <a:path w="1205783" h="1344320">
                <a:moveTo>
                  <a:pt x="0" y="0"/>
                </a:moveTo>
                <a:lnTo>
                  <a:pt x="1205783" y="0"/>
                </a:lnTo>
                <a:lnTo>
                  <a:pt x="1205783" y="1344320"/>
                </a:lnTo>
                <a:lnTo>
                  <a:pt x="0" y="1344320"/>
                </a:lnTo>
                <a:lnTo>
                  <a:pt x="0" y="0"/>
                </a:lnTo>
                <a:close/>
              </a:path>
            </a:pathLst>
          </a:custGeom>
          <a:blipFill>
            <a:blip r:embed="rId7"/>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0564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3441926"/>
            <a:ext cx="6624047" cy="5816374"/>
            <a:chOff x="0" y="0"/>
            <a:chExt cx="1744605" cy="1531885"/>
          </a:xfrm>
        </p:grpSpPr>
        <p:sp>
          <p:nvSpPr>
            <p:cNvPr id="3" name="Freeform 3"/>
            <p:cNvSpPr/>
            <p:nvPr/>
          </p:nvSpPr>
          <p:spPr>
            <a:xfrm>
              <a:off x="0" y="0"/>
              <a:ext cx="1744605" cy="1531885"/>
            </a:xfrm>
            <a:custGeom>
              <a:avLst/>
              <a:gdLst/>
              <a:ahLst/>
              <a:cxnLst/>
              <a:rect l="l" t="t" r="r" b="b"/>
              <a:pathLst>
                <a:path w="1744605" h="1531885">
                  <a:moveTo>
                    <a:pt x="37400" y="0"/>
                  </a:moveTo>
                  <a:lnTo>
                    <a:pt x="1707205" y="0"/>
                  </a:lnTo>
                  <a:cubicBezTo>
                    <a:pt x="1727860" y="0"/>
                    <a:pt x="1744605" y="16745"/>
                    <a:pt x="1744605" y="37400"/>
                  </a:cubicBezTo>
                  <a:lnTo>
                    <a:pt x="1744605" y="1494484"/>
                  </a:lnTo>
                  <a:cubicBezTo>
                    <a:pt x="1744605" y="1515140"/>
                    <a:pt x="1727860" y="1531885"/>
                    <a:pt x="1707205" y="1531885"/>
                  </a:cubicBezTo>
                  <a:lnTo>
                    <a:pt x="37400" y="1531885"/>
                  </a:lnTo>
                  <a:cubicBezTo>
                    <a:pt x="27481" y="1531885"/>
                    <a:pt x="17968" y="1527944"/>
                    <a:pt x="10954" y="1520930"/>
                  </a:cubicBezTo>
                  <a:cubicBezTo>
                    <a:pt x="3940" y="1513916"/>
                    <a:pt x="0" y="1504403"/>
                    <a:pt x="0" y="1494484"/>
                  </a:cubicBezTo>
                  <a:lnTo>
                    <a:pt x="0" y="37400"/>
                  </a:lnTo>
                  <a:cubicBezTo>
                    <a:pt x="0" y="16745"/>
                    <a:pt x="16745" y="0"/>
                    <a:pt x="37400" y="0"/>
                  </a:cubicBezTo>
                  <a:close/>
                </a:path>
              </a:pathLst>
            </a:custGeom>
            <a:solidFill>
              <a:srgbClr val="E4E5EC"/>
            </a:solidFill>
          </p:spPr>
        </p:sp>
        <p:sp>
          <p:nvSpPr>
            <p:cNvPr id="4" name="TextBox 4"/>
            <p:cNvSpPr txBox="1"/>
            <p:nvPr/>
          </p:nvSpPr>
          <p:spPr>
            <a:xfrm>
              <a:off x="0" y="-38100"/>
              <a:ext cx="1744605" cy="156998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53028" y="535426"/>
            <a:ext cx="2726935" cy="1621287"/>
          </a:xfrm>
          <a:custGeom>
            <a:avLst/>
            <a:gdLst/>
            <a:ahLst/>
            <a:cxnLst/>
            <a:rect l="l" t="t" r="r" b="b"/>
            <a:pathLst>
              <a:path w="2726935" h="1621287">
                <a:moveTo>
                  <a:pt x="0" y="0"/>
                </a:moveTo>
                <a:lnTo>
                  <a:pt x="2726935" y="0"/>
                </a:lnTo>
                <a:lnTo>
                  <a:pt x="2726935" y="1621287"/>
                </a:lnTo>
                <a:lnTo>
                  <a:pt x="0" y="1621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571156" y="1610537"/>
            <a:ext cx="2599390" cy="1545456"/>
          </a:xfrm>
          <a:custGeom>
            <a:avLst/>
            <a:gdLst/>
            <a:ahLst/>
            <a:cxnLst/>
            <a:rect l="l" t="t" r="r" b="b"/>
            <a:pathLst>
              <a:path w="2599390" h="1545456">
                <a:moveTo>
                  <a:pt x="0" y="0"/>
                </a:moveTo>
                <a:lnTo>
                  <a:pt x="2599391" y="0"/>
                </a:lnTo>
                <a:lnTo>
                  <a:pt x="2599391" y="1545455"/>
                </a:lnTo>
                <a:lnTo>
                  <a:pt x="0" y="15454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7866996" y="2485257"/>
            <a:ext cx="9510334" cy="6478915"/>
          </a:xfrm>
          <a:custGeom>
            <a:avLst/>
            <a:gdLst/>
            <a:ahLst/>
            <a:cxnLst/>
            <a:rect l="l" t="t" r="r" b="b"/>
            <a:pathLst>
              <a:path w="9510334" h="6478915">
                <a:moveTo>
                  <a:pt x="0" y="0"/>
                </a:moveTo>
                <a:lnTo>
                  <a:pt x="9510334" y="0"/>
                </a:lnTo>
                <a:lnTo>
                  <a:pt x="9510334" y="6478915"/>
                </a:lnTo>
                <a:lnTo>
                  <a:pt x="0" y="6478915"/>
                </a:lnTo>
                <a:lnTo>
                  <a:pt x="0" y="0"/>
                </a:lnTo>
                <a:close/>
              </a:path>
            </a:pathLst>
          </a:custGeom>
          <a:blipFill>
            <a:blip r:embed="rId4"/>
            <a:stretch>
              <a:fillRect/>
            </a:stretch>
          </a:blipFill>
        </p:spPr>
      </p:sp>
      <p:sp>
        <p:nvSpPr>
          <p:cNvPr id="8" name="TextBox 8"/>
          <p:cNvSpPr txBox="1"/>
          <p:nvPr/>
        </p:nvSpPr>
        <p:spPr>
          <a:xfrm>
            <a:off x="2239365" y="3710707"/>
            <a:ext cx="4281197" cy="925703"/>
          </a:xfrm>
          <a:prstGeom prst="rect">
            <a:avLst/>
          </a:prstGeom>
        </p:spPr>
        <p:txBody>
          <a:bodyPr lIns="0" tIns="0" rIns="0" bIns="0" rtlCol="0" anchor="t">
            <a:spAutoFit/>
          </a:bodyPr>
          <a:lstStyle/>
          <a:p>
            <a:pPr algn="l">
              <a:lnSpc>
                <a:spcPts val="6015"/>
              </a:lnSpc>
            </a:pPr>
            <a:r>
              <a:rPr lang="en-US" sz="6399" b="1">
                <a:solidFill>
                  <a:srgbClr val="FFB02C"/>
                </a:solidFill>
                <a:latin typeface="Codec Pro Ultra-Bold"/>
                <a:ea typeface="Codec Pro Ultra-Bold"/>
                <a:cs typeface="Codec Pro Ultra-Bold"/>
                <a:sym typeface="Codec Pro Ultra-Bold"/>
              </a:rPr>
              <a:t>SOLUCIÓN</a:t>
            </a:r>
          </a:p>
        </p:txBody>
      </p:sp>
      <p:sp>
        <p:nvSpPr>
          <p:cNvPr id="9" name="TextBox 9"/>
          <p:cNvSpPr txBox="1"/>
          <p:nvPr/>
        </p:nvSpPr>
        <p:spPr>
          <a:xfrm>
            <a:off x="1102253" y="4794302"/>
            <a:ext cx="6550493" cy="1924050"/>
          </a:xfrm>
          <a:prstGeom prst="rect">
            <a:avLst/>
          </a:prstGeom>
        </p:spPr>
        <p:txBody>
          <a:bodyPr lIns="0" tIns="0" rIns="0" bIns="0" rtlCol="0" anchor="t">
            <a:spAutoFit/>
          </a:bodyPr>
          <a:lstStyle/>
          <a:p>
            <a:pPr algn="l">
              <a:lnSpc>
                <a:spcPts val="2520"/>
              </a:lnSpc>
            </a:pPr>
            <a:r>
              <a:rPr lang="en-US" sz="2100">
                <a:solidFill>
                  <a:srgbClr val="15193E"/>
                </a:solidFill>
                <a:latin typeface="Codec Pro"/>
                <a:ea typeface="Codec Pro"/>
                <a:cs typeface="Codec Pro"/>
                <a:sym typeface="Codec Pro"/>
              </a:rPr>
              <a:t>La solución es una plataforma unificada diseñada específicamente para integrar a la comunidad de Dark Souls , optimizando tanto la experiencia multijugador como la interacción entre sus miembros.</a:t>
            </a:r>
          </a:p>
          <a:p>
            <a:pPr algn="l">
              <a:lnSpc>
                <a:spcPts val="2520"/>
              </a:lnSpc>
            </a:pPr>
            <a:endParaRPr lang="en-US" sz="2100">
              <a:solidFill>
                <a:srgbClr val="15193E"/>
              </a:solidFill>
              <a:latin typeface="Codec Pro"/>
              <a:ea typeface="Codec Pro"/>
              <a:cs typeface="Codec Pro"/>
              <a:sym typeface="Codec Pro"/>
            </a:endParaRPr>
          </a:p>
        </p:txBody>
      </p:sp>
      <p:sp>
        <p:nvSpPr>
          <p:cNvPr id="10" name="TextBox 10"/>
          <p:cNvSpPr txBox="1"/>
          <p:nvPr/>
        </p:nvSpPr>
        <p:spPr>
          <a:xfrm>
            <a:off x="11049302" y="1559554"/>
            <a:ext cx="3527312" cy="925703"/>
          </a:xfrm>
          <a:prstGeom prst="rect">
            <a:avLst/>
          </a:prstGeom>
        </p:spPr>
        <p:txBody>
          <a:bodyPr lIns="0" tIns="0" rIns="0" bIns="0" rtlCol="0" anchor="t">
            <a:spAutoFit/>
          </a:bodyPr>
          <a:lstStyle/>
          <a:p>
            <a:pPr algn="l">
              <a:lnSpc>
                <a:spcPts val="6015"/>
              </a:lnSpc>
            </a:pPr>
            <a:r>
              <a:rPr lang="en-US" sz="6399" b="1">
                <a:solidFill>
                  <a:srgbClr val="E4E5EC"/>
                </a:solidFill>
                <a:latin typeface="Codec Pro Ultra-Bold"/>
                <a:ea typeface="Codec Pro Ultra-Bold"/>
                <a:cs typeface="Codec Pro Ultra-Bold"/>
                <a:sym typeface="Codec Pro Ultra-Bold"/>
              </a:rPr>
              <a:t>CANVAS</a:t>
            </a:r>
          </a:p>
        </p:txBody>
      </p:sp>
      <p:sp>
        <p:nvSpPr>
          <p:cNvPr id="11" name="Freeform 11"/>
          <p:cNvSpPr/>
          <p:nvPr/>
        </p:nvSpPr>
        <p:spPr>
          <a:xfrm>
            <a:off x="16131205" y="601592"/>
            <a:ext cx="1394860" cy="1555121"/>
          </a:xfrm>
          <a:custGeom>
            <a:avLst/>
            <a:gdLst/>
            <a:ahLst/>
            <a:cxnLst/>
            <a:rect l="l" t="t" r="r" b="b"/>
            <a:pathLst>
              <a:path w="1394860" h="1555121">
                <a:moveTo>
                  <a:pt x="0" y="0"/>
                </a:moveTo>
                <a:lnTo>
                  <a:pt x="1394860" y="0"/>
                </a:lnTo>
                <a:lnTo>
                  <a:pt x="1394860" y="1555121"/>
                </a:lnTo>
                <a:lnTo>
                  <a:pt x="0" y="1555121"/>
                </a:lnTo>
                <a:lnTo>
                  <a:pt x="0" y="0"/>
                </a:lnTo>
                <a:close/>
              </a:path>
            </a:pathLst>
          </a:custGeom>
          <a:blipFill>
            <a:blip r:embed="rId5"/>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05643">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9417919" y="1028700"/>
            <a:ext cx="8108146" cy="8229600"/>
            <a:chOff x="0" y="0"/>
            <a:chExt cx="2135479" cy="2167467"/>
          </a:xfrm>
        </p:grpSpPr>
        <p:sp>
          <p:nvSpPr>
            <p:cNvPr id="3" name="Freeform 3"/>
            <p:cNvSpPr/>
            <p:nvPr/>
          </p:nvSpPr>
          <p:spPr>
            <a:xfrm>
              <a:off x="0" y="0"/>
              <a:ext cx="2135479" cy="2167467"/>
            </a:xfrm>
            <a:custGeom>
              <a:avLst/>
              <a:gdLst/>
              <a:ahLst/>
              <a:cxnLst/>
              <a:rect l="l" t="t" r="r" b="b"/>
              <a:pathLst>
                <a:path w="2135479" h="2167467">
                  <a:moveTo>
                    <a:pt x="30555" y="0"/>
                  </a:moveTo>
                  <a:lnTo>
                    <a:pt x="2104924" y="0"/>
                  </a:lnTo>
                  <a:cubicBezTo>
                    <a:pt x="2113028" y="0"/>
                    <a:pt x="2120799" y="3219"/>
                    <a:pt x="2126530" y="8949"/>
                  </a:cubicBezTo>
                  <a:cubicBezTo>
                    <a:pt x="2132260" y="14679"/>
                    <a:pt x="2135479" y="22451"/>
                    <a:pt x="2135479" y="30555"/>
                  </a:cubicBezTo>
                  <a:lnTo>
                    <a:pt x="2135479" y="2136912"/>
                  </a:lnTo>
                  <a:cubicBezTo>
                    <a:pt x="2135479" y="2153787"/>
                    <a:pt x="2121799" y="2167467"/>
                    <a:pt x="2104924" y="2167467"/>
                  </a:cubicBezTo>
                  <a:lnTo>
                    <a:pt x="30555" y="2167467"/>
                  </a:lnTo>
                  <a:cubicBezTo>
                    <a:pt x="22451" y="2167467"/>
                    <a:pt x="14679" y="2164248"/>
                    <a:pt x="8949" y="2158517"/>
                  </a:cubicBezTo>
                  <a:cubicBezTo>
                    <a:pt x="3219" y="2152787"/>
                    <a:pt x="0" y="2145016"/>
                    <a:pt x="0" y="2136912"/>
                  </a:cubicBezTo>
                  <a:lnTo>
                    <a:pt x="0" y="30555"/>
                  </a:lnTo>
                  <a:cubicBezTo>
                    <a:pt x="0" y="22451"/>
                    <a:pt x="3219" y="14679"/>
                    <a:pt x="8949" y="8949"/>
                  </a:cubicBezTo>
                  <a:cubicBezTo>
                    <a:pt x="14679" y="3219"/>
                    <a:pt x="22451" y="0"/>
                    <a:pt x="30555" y="0"/>
                  </a:cubicBezTo>
                  <a:close/>
                </a:path>
              </a:pathLst>
            </a:custGeom>
            <a:solidFill>
              <a:srgbClr val="E4E5EC"/>
            </a:solidFill>
          </p:spPr>
        </p:sp>
        <p:sp>
          <p:nvSpPr>
            <p:cNvPr id="4" name="TextBox 4"/>
            <p:cNvSpPr txBox="1"/>
            <p:nvPr/>
          </p:nvSpPr>
          <p:spPr>
            <a:xfrm>
              <a:off x="0" y="-38100"/>
              <a:ext cx="2135479" cy="220556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53028" y="535426"/>
            <a:ext cx="2726935" cy="1621287"/>
          </a:xfrm>
          <a:custGeom>
            <a:avLst/>
            <a:gdLst/>
            <a:ahLst/>
            <a:cxnLst/>
            <a:rect l="l" t="t" r="r" b="b"/>
            <a:pathLst>
              <a:path w="2726935" h="1621287">
                <a:moveTo>
                  <a:pt x="0" y="0"/>
                </a:moveTo>
                <a:lnTo>
                  <a:pt x="2726935" y="0"/>
                </a:lnTo>
                <a:lnTo>
                  <a:pt x="2726935" y="1621287"/>
                </a:lnTo>
                <a:lnTo>
                  <a:pt x="0" y="1621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571156" y="1610537"/>
            <a:ext cx="2599390" cy="1545456"/>
          </a:xfrm>
          <a:custGeom>
            <a:avLst/>
            <a:gdLst/>
            <a:ahLst/>
            <a:cxnLst/>
            <a:rect l="l" t="t" r="r" b="b"/>
            <a:pathLst>
              <a:path w="2599390" h="1545456">
                <a:moveTo>
                  <a:pt x="0" y="0"/>
                </a:moveTo>
                <a:lnTo>
                  <a:pt x="2599391" y="0"/>
                </a:lnTo>
                <a:lnTo>
                  <a:pt x="2599391" y="1545455"/>
                </a:lnTo>
                <a:lnTo>
                  <a:pt x="0" y="15454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016496" y="2156713"/>
            <a:ext cx="1235522" cy="1377475"/>
          </a:xfrm>
          <a:custGeom>
            <a:avLst/>
            <a:gdLst/>
            <a:ahLst/>
            <a:cxnLst/>
            <a:rect l="l" t="t" r="r" b="b"/>
            <a:pathLst>
              <a:path w="1235522" h="1377475">
                <a:moveTo>
                  <a:pt x="0" y="0"/>
                </a:moveTo>
                <a:lnTo>
                  <a:pt x="1235522" y="0"/>
                </a:lnTo>
                <a:lnTo>
                  <a:pt x="1235522" y="1377475"/>
                </a:lnTo>
                <a:lnTo>
                  <a:pt x="0" y="1377475"/>
                </a:lnTo>
                <a:lnTo>
                  <a:pt x="0" y="0"/>
                </a:lnTo>
                <a:close/>
              </a:path>
            </a:pathLst>
          </a:custGeom>
          <a:blipFill>
            <a:blip r:embed="rId4"/>
            <a:stretch>
              <a:fillRect/>
            </a:stretch>
          </a:blipFill>
        </p:spPr>
      </p:sp>
      <p:sp>
        <p:nvSpPr>
          <p:cNvPr id="8" name="Freeform 8"/>
          <p:cNvSpPr/>
          <p:nvPr/>
        </p:nvSpPr>
        <p:spPr>
          <a:xfrm>
            <a:off x="265751" y="3640565"/>
            <a:ext cx="8719163" cy="5209700"/>
          </a:xfrm>
          <a:custGeom>
            <a:avLst/>
            <a:gdLst/>
            <a:ahLst/>
            <a:cxnLst/>
            <a:rect l="l" t="t" r="r" b="b"/>
            <a:pathLst>
              <a:path w="8719163" h="5209700">
                <a:moveTo>
                  <a:pt x="0" y="0"/>
                </a:moveTo>
                <a:lnTo>
                  <a:pt x="8719162" y="0"/>
                </a:lnTo>
                <a:lnTo>
                  <a:pt x="8719162" y="5209699"/>
                </a:lnTo>
                <a:lnTo>
                  <a:pt x="0" y="5209699"/>
                </a:lnTo>
                <a:lnTo>
                  <a:pt x="0" y="0"/>
                </a:lnTo>
                <a:close/>
              </a:path>
            </a:pathLst>
          </a:custGeom>
          <a:blipFill>
            <a:blip r:embed="rId5"/>
            <a:stretch>
              <a:fillRect/>
            </a:stretch>
          </a:blipFill>
        </p:spPr>
      </p:sp>
      <p:sp>
        <p:nvSpPr>
          <p:cNvPr id="9" name="TextBox 9"/>
          <p:cNvSpPr txBox="1"/>
          <p:nvPr/>
        </p:nvSpPr>
        <p:spPr>
          <a:xfrm>
            <a:off x="11618587" y="1231010"/>
            <a:ext cx="3706810" cy="925703"/>
          </a:xfrm>
          <a:prstGeom prst="rect">
            <a:avLst/>
          </a:prstGeom>
        </p:spPr>
        <p:txBody>
          <a:bodyPr lIns="0" tIns="0" rIns="0" bIns="0" rtlCol="0" anchor="t">
            <a:spAutoFit/>
          </a:bodyPr>
          <a:lstStyle/>
          <a:p>
            <a:pPr algn="l">
              <a:lnSpc>
                <a:spcPts val="6015"/>
              </a:lnSpc>
            </a:pPr>
            <a:r>
              <a:rPr lang="en-US" sz="6399" b="1">
                <a:solidFill>
                  <a:srgbClr val="FFB02C"/>
                </a:solidFill>
                <a:latin typeface="Codec Pro Ultra-Bold"/>
                <a:ea typeface="Codec Pro Ultra-Bold"/>
                <a:cs typeface="Codec Pro Ultra-Bold"/>
                <a:sym typeface="Codec Pro Ultra-Bold"/>
              </a:rPr>
              <a:t>IMPACTO</a:t>
            </a:r>
          </a:p>
        </p:txBody>
      </p:sp>
      <p:sp>
        <p:nvSpPr>
          <p:cNvPr id="10" name="TextBox 10"/>
          <p:cNvSpPr txBox="1"/>
          <p:nvPr/>
        </p:nvSpPr>
        <p:spPr>
          <a:xfrm>
            <a:off x="9688558" y="2345165"/>
            <a:ext cx="7566868" cy="1295400"/>
          </a:xfrm>
          <a:prstGeom prst="rect">
            <a:avLst/>
          </a:prstGeom>
        </p:spPr>
        <p:txBody>
          <a:bodyPr lIns="0" tIns="0" rIns="0" bIns="0" rtlCol="0" anchor="t">
            <a:spAutoFit/>
          </a:bodyPr>
          <a:lstStyle/>
          <a:p>
            <a:pPr algn="l">
              <a:lnSpc>
                <a:spcPts val="2520"/>
              </a:lnSpc>
            </a:pPr>
            <a:r>
              <a:rPr lang="en-US" sz="2100">
                <a:solidFill>
                  <a:srgbClr val="15193E"/>
                </a:solidFill>
                <a:latin typeface="Codec Pro"/>
                <a:ea typeface="Codec Pro"/>
                <a:cs typeface="Codec Pro"/>
                <a:sym typeface="Codec Pro"/>
              </a:rPr>
              <a:t>Basándonos en datos sobre la cantidad de jugadores activos en los últimos 30 días exclusivamente en PC (Steam). Podemos estimar la cantidad de usuarios total a los que les impactaría la implementación de este sistema</a:t>
            </a:r>
          </a:p>
        </p:txBody>
      </p:sp>
      <p:sp>
        <p:nvSpPr>
          <p:cNvPr id="11" name="TextBox 11"/>
          <p:cNvSpPr txBox="1"/>
          <p:nvPr/>
        </p:nvSpPr>
        <p:spPr>
          <a:xfrm>
            <a:off x="9692432" y="3840590"/>
            <a:ext cx="7694064" cy="3171825"/>
          </a:xfrm>
          <a:prstGeom prst="rect">
            <a:avLst/>
          </a:prstGeom>
        </p:spPr>
        <p:txBody>
          <a:bodyPr lIns="0" tIns="0" rIns="0" bIns="0" rtlCol="0" anchor="t">
            <a:spAutoFit/>
          </a:bodyPr>
          <a:lstStyle/>
          <a:p>
            <a:pPr algn="l">
              <a:lnSpc>
                <a:spcPts val="2280"/>
              </a:lnSpc>
            </a:pPr>
            <a:r>
              <a:rPr lang="en-US" sz="1900">
                <a:solidFill>
                  <a:srgbClr val="15193E"/>
                </a:solidFill>
                <a:latin typeface="Codec Pro"/>
                <a:ea typeface="Codec Pro"/>
                <a:cs typeface="Codec Pro"/>
                <a:sym typeface="Codec Pro"/>
              </a:rPr>
              <a:t>DarkSouls 1</a:t>
            </a: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 Promedio jugadores de los últimos 30 días = 2.217 (01-12-2024)</a:t>
            </a: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 Peak de jugadores de los últimos 30 días= 4.627 (01-12-2024)</a:t>
            </a:r>
          </a:p>
          <a:p>
            <a:pPr algn="l">
              <a:lnSpc>
                <a:spcPts val="2280"/>
              </a:lnSpc>
            </a:pPr>
            <a:endParaRPr lang="en-US" sz="1900">
              <a:solidFill>
                <a:srgbClr val="15193E"/>
              </a:solidFill>
              <a:latin typeface="Codec Pro"/>
              <a:ea typeface="Codec Pro"/>
              <a:cs typeface="Codec Pro"/>
              <a:sym typeface="Codec Pro"/>
            </a:endParaRPr>
          </a:p>
          <a:p>
            <a:pPr algn="l">
              <a:lnSpc>
                <a:spcPts val="2280"/>
              </a:lnSpc>
            </a:pPr>
            <a:r>
              <a:rPr lang="en-US" sz="1900">
                <a:solidFill>
                  <a:srgbClr val="15193E"/>
                </a:solidFill>
                <a:latin typeface="Codec Pro"/>
                <a:ea typeface="Codec Pro"/>
                <a:cs typeface="Codec Pro"/>
                <a:sym typeface="Codec Pro"/>
              </a:rPr>
              <a:t>DarkSouls 2 </a:t>
            </a: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 Promedio jugadores de los últimos 30 días = 1.520 (01-12-2024)</a:t>
            </a: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Peak de jugadores de los últimos 30 días = 2.461 (01-12-2024)</a:t>
            </a:r>
          </a:p>
          <a:p>
            <a:pPr algn="l">
              <a:lnSpc>
                <a:spcPts val="2280"/>
              </a:lnSpc>
            </a:pPr>
            <a:r>
              <a:rPr lang="en-US" sz="1900">
                <a:solidFill>
                  <a:srgbClr val="15193E"/>
                </a:solidFill>
                <a:latin typeface="Codec Pro"/>
                <a:ea typeface="Codec Pro"/>
                <a:cs typeface="Codec Pro"/>
                <a:sym typeface="Codec Pro"/>
              </a:rPr>
              <a:t> </a:t>
            </a:r>
          </a:p>
          <a:p>
            <a:pPr algn="l">
              <a:lnSpc>
                <a:spcPts val="2280"/>
              </a:lnSpc>
            </a:pPr>
            <a:r>
              <a:rPr lang="en-US" sz="1900">
                <a:solidFill>
                  <a:srgbClr val="15193E"/>
                </a:solidFill>
                <a:latin typeface="Codec Pro"/>
                <a:ea typeface="Codec Pro"/>
                <a:cs typeface="Codec Pro"/>
                <a:sym typeface="Codec Pro"/>
              </a:rPr>
              <a:t>DarkSouls 3</a:t>
            </a: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 Promedio jugadores de los últimos 30 días = 4.316 (01-12-2024)</a:t>
            </a:r>
          </a:p>
          <a:p>
            <a:pPr marL="410211" lvl="1" indent="-205106" algn="l">
              <a:lnSpc>
                <a:spcPts val="2280"/>
              </a:lnSpc>
              <a:buFont typeface="Arial"/>
              <a:buChar char="•"/>
            </a:pPr>
            <a:r>
              <a:rPr lang="en-US" sz="1900">
                <a:solidFill>
                  <a:srgbClr val="15193E"/>
                </a:solidFill>
                <a:latin typeface="Codec Pro"/>
                <a:ea typeface="Codec Pro"/>
                <a:cs typeface="Codec Pro"/>
                <a:sym typeface="Codec Pro"/>
              </a:rPr>
              <a:t> Peak de jugadores de los últimos 30 días = 9,379 (01-12-2024)</a:t>
            </a:r>
          </a:p>
        </p:txBody>
      </p:sp>
      <p:sp>
        <p:nvSpPr>
          <p:cNvPr id="12" name="TextBox 12"/>
          <p:cNvSpPr txBox="1"/>
          <p:nvPr/>
        </p:nvSpPr>
        <p:spPr>
          <a:xfrm>
            <a:off x="9692432" y="7494425"/>
            <a:ext cx="7566868" cy="981075"/>
          </a:xfrm>
          <a:prstGeom prst="rect">
            <a:avLst/>
          </a:prstGeom>
        </p:spPr>
        <p:txBody>
          <a:bodyPr lIns="0" tIns="0" rIns="0" bIns="0" rtlCol="0" anchor="t">
            <a:spAutoFit/>
          </a:bodyPr>
          <a:lstStyle/>
          <a:p>
            <a:pPr algn="l">
              <a:lnSpc>
                <a:spcPts val="2520"/>
              </a:lnSpc>
            </a:pPr>
            <a:r>
              <a:rPr lang="en-US" sz="2100">
                <a:solidFill>
                  <a:srgbClr val="15193E"/>
                </a:solidFill>
                <a:latin typeface="Codec Pro"/>
                <a:ea typeface="Codec Pro"/>
                <a:cs typeface="Codec Pro"/>
                <a:sym typeface="Codec Pro"/>
              </a:rPr>
              <a:t>Aunque los jugadores de PC son una parte importante de la comunidad, no se conoce su proporción exacta frente al total en todas las plataformas"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flipH="1">
            <a:off x="0" y="0"/>
            <a:ext cx="7668455" cy="10401374"/>
          </a:xfrm>
          <a:custGeom>
            <a:avLst/>
            <a:gdLst/>
            <a:ahLst/>
            <a:cxnLst/>
            <a:rect l="l" t="t" r="r" b="b"/>
            <a:pathLst>
              <a:path w="7668455" h="10401374">
                <a:moveTo>
                  <a:pt x="7668455" y="0"/>
                </a:moveTo>
                <a:lnTo>
                  <a:pt x="0" y="0"/>
                </a:lnTo>
                <a:lnTo>
                  <a:pt x="0" y="10401374"/>
                </a:lnTo>
                <a:lnTo>
                  <a:pt x="7668455" y="10401374"/>
                </a:lnTo>
                <a:lnTo>
                  <a:pt x="7668455" y="0"/>
                </a:lnTo>
                <a:close/>
              </a:path>
            </a:pathLst>
          </a:custGeom>
          <a:blipFill>
            <a:blip r:embed="rId2">
              <a:extLst>
                <a:ext uri="{96DAC541-7B7A-43D3-8B79-37D633B846F1}">
                  <asvg:svgBlip xmlns:asvg="http://schemas.microsoft.com/office/drawing/2016/SVG/main" r:embed="rId3"/>
                </a:ext>
              </a:extLst>
            </a:blip>
            <a:stretch>
              <a:fillRect r="-35638"/>
            </a:stretch>
          </a:blipFill>
        </p:spPr>
      </p:sp>
      <p:sp>
        <p:nvSpPr>
          <p:cNvPr id="3" name="Freeform 3"/>
          <p:cNvSpPr/>
          <p:nvPr/>
        </p:nvSpPr>
        <p:spPr>
          <a:xfrm flipH="1">
            <a:off x="15682795" y="-549566"/>
            <a:ext cx="2789693" cy="1658599"/>
          </a:xfrm>
          <a:custGeom>
            <a:avLst/>
            <a:gdLst/>
            <a:ahLst/>
            <a:cxnLst/>
            <a:rect l="l" t="t" r="r" b="b"/>
            <a:pathLst>
              <a:path w="2789693" h="1658599">
                <a:moveTo>
                  <a:pt x="2789692" y="0"/>
                </a:moveTo>
                <a:lnTo>
                  <a:pt x="0" y="0"/>
                </a:lnTo>
                <a:lnTo>
                  <a:pt x="0" y="1658599"/>
                </a:lnTo>
                <a:lnTo>
                  <a:pt x="2789692" y="1658599"/>
                </a:lnTo>
                <a:lnTo>
                  <a:pt x="278969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6559302" y="451930"/>
            <a:ext cx="2789693" cy="1658599"/>
          </a:xfrm>
          <a:custGeom>
            <a:avLst/>
            <a:gdLst/>
            <a:ahLst/>
            <a:cxnLst/>
            <a:rect l="l" t="t" r="r" b="b"/>
            <a:pathLst>
              <a:path w="2789693" h="1658599">
                <a:moveTo>
                  <a:pt x="2789692" y="0"/>
                </a:moveTo>
                <a:lnTo>
                  <a:pt x="0" y="0"/>
                </a:lnTo>
                <a:lnTo>
                  <a:pt x="0" y="1658600"/>
                </a:lnTo>
                <a:lnTo>
                  <a:pt x="2789692" y="1658600"/>
                </a:lnTo>
                <a:lnTo>
                  <a:pt x="278969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6772825" y="-422617"/>
            <a:ext cx="2362646" cy="1404701"/>
          </a:xfrm>
          <a:custGeom>
            <a:avLst/>
            <a:gdLst/>
            <a:ahLst/>
            <a:cxnLst/>
            <a:rect l="l" t="t" r="r" b="b"/>
            <a:pathLst>
              <a:path w="2362646" h="1404701">
                <a:moveTo>
                  <a:pt x="2362646" y="0"/>
                </a:moveTo>
                <a:lnTo>
                  <a:pt x="0" y="0"/>
                </a:lnTo>
                <a:lnTo>
                  <a:pt x="0" y="1404701"/>
                </a:lnTo>
                <a:lnTo>
                  <a:pt x="2362646" y="1404701"/>
                </a:lnTo>
                <a:lnTo>
                  <a:pt x="2362646"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385593" y="1109033"/>
            <a:ext cx="3844810" cy="3844810"/>
            <a:chOff x="0" y="0"/>
            <a:chExt cx="6350000" cy="6350000"/>
          </a:xfrm>
        </p:grpSpPr>
        <p:sp>
          <p:nvSpPr>
            <p:cNvPr id="7" name="Freeform 7"/>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25031" r="-25031"/>
              </a:stretch>
            </a:blipFill>
          </p:spPr>
        </p:sp>
      </p:grpSp>
      <p:grpSp>
        <p:nvGrpSpPr>
          <p:cNvPr id="8" name="Group 8"/>
          <p:cNvGrpSpPr/>
          <p:nvPr/>
        </p:nvGrpSpPr>
        <p:grpSpPr>
          <a:xfrm>
            <a:off x="4407428" y="5333158"/>
            <a:ext cx="3844810" cy="3844810"/>
            <a:chOff x="0" y="0"/>
            <a:chExt cx="6350000" cy="6350000"/>
          </a:xfrm>
        </p:grpSpPr>
        <p:sp>
          <p:nvSpPr>
            <p:cNvPr id="9" name="Freeform 9"/>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7"/>
              <a:stretch>
                <a:fillRect l="-16653" r="-16653"/>
              </a:stretch>
            </a:blipFill>
          </p:spPr>
        </p:sp>
      </p:grpSp>
      <p:grpSp>
        <p:nvGrpSpPr>
          <p:cNvPr id="10" name="Group 10"/>
          <p:cNvGrpSpPr/>
          <p:nvPr/>
        </p:nvGrpSpPr>
        <p:grpSpPr>
          <a:xfrm>
            <a:off x="5715955" y="1149418"/>
            <a:ext cx="2536283" cy="3804424"/>
            <a:chOff x="0" y="0"/>
            <a:chExt cx="6350000" cy="9525000"/>
          </a:xfrm>
        </p:grpSpPr>
        <p:sp>
          <p:nvSpPr>
            <p:cNvPr id="11" name="Freeform 11"/>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8"/>
              <a:stretch>
                <a:fillRect l="-54024" r="-71116"/>
              </a:stretch>
            </a:blipFill>
          </p:spPr>
        </p:sp>
      </p:grpSp>
      <p:grpSp>
        <p:nvGrpSpPr>
          <p:cNvPr id="12" name="Group 12"/>
          <p:cNvGrpSpPr/>
          <p:nvPr/>
        </p:nvGrpSpPr>
        <p:grpSpPr>
          <a:xfrm>
            <a:off x="1385593" y="5373543"/>
            <a:ext cx="2536283" cy="3804424"/>
            <a:chOff x="0" y="0"/>
            <a:chExt cx="6350000" cy="9525000"/>
          </a:xfrm>
        </p:grpSpPr>
        <p:sp>
          <p:nvSpPr>
            <p:cNvPr id="13" name="Freeform 1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9"/>
              <a:stretch>
                <a:fillRect l="-62359" r="-62359"/>
              </a:stretch>
            </a:blipFill>
          </p:spPr>
        </p:sp>
      </p:grpSp>
      <p:sp>
        <p:nvSpPr>
          <p:cNvPr id="14" name="TextBox 14"/>
          <p:cNvSpPr txBox="1"/>
          <p:nvPr/>
        </p:nvSpPr>
        <p:spPr>
          <a:xfrm>
            <a:off x="10071496" y="543045"/>
            <a:ext cx="4668547" cy="925703"/>
          </a:xfrm>
          <a:prstGeom prst="rect">
            <a:avLst/>
          </a:prstGeom>
        </p:spPr>
        <p:txBody>
          <a:bodyPr lIns="0" tIns="0" rIns="0" bIns="0" rtlCol="0" anchor="t">
            <a:spAutoFit/>
          </a:bodyPr>
          <a:lstStyle/>
          <a:p>
            <a:pPr algn="l">
              <a:lnSpc>
                <a:spcPts val="6015"/>
              </a:lnSpc>
            </a:pPr>
            <a:r>
              <a:rPr lang="en-US" sz="6399" b="1">
                <a:solidFill>
                  <a:srgbClr val="15193E"/>
                </a:solidFill>
                <a:latin typeface="Codec Pro Ultra-Bold"/>
                <a:ea typeface="Codec Pro Ultra-Bold"/>
                <a:cs typeface="Codec Pro Ultra-Bold"/>
                <a:sym typeface="Codec Pro Ultra-Bold"/>
              </a:rPr>
              <a:t>OBJETIVOS</a:t>
            </a:r>
          </a:p>
        </p:txBody>
      </p:sp>
      <p:sp>
        <p:nvSpPr>
          <p:cNvPr id="15" name="TextBox 15"/>
          <p:cNvSpPr txBox="1"/>
          <p:nvPr/>
        </p:nvSpPr>
        <p:spPr>
          <a:xfrm>
            <a:off x="8738013" y="4490084"/>
            <a:ext cx="6702926" cy="653416"/>
          </a:xfrm>
          <a:prstGeom prst="rect">
            <a:avLst/>
          </a:prstGeom>
        </p:spPr>
        <p:txBody>
          <a:bodyPr lIns="0" tIns="0" rIns="0" bIns="0" rtlCol="0" anchor="t">
            <a:spAutoFit/>
          </a:bodyPr>
          <a:lstStyle/>
          <a:p>
            <a:pPr algn="l">
              <a:lnSpc>
                <a:spcPts val="4230"/>
              </a:lnSpc>
            </a:pPr>
            <a:r>
              <a:rPr lang="en-US" sz="4500" b="1">
                <a:solidFill>
                  <a:srgbClr val="15193E"/>
                </a:solidFill>
                <a:latin typeface="Codec Pro Ultra-Bold"/>
                <a:ea typeface="Codec Pro Ultra-Bold"/>
                <a:cs typeface="Codec Pro Ultra-Bold"/>
                <a:sym typeface="Codec Pro Ultra-Bold"/>
              </a:rPr>
              <a:t>ESPECÍFICOS</a:t>
            </a:r>
          </a:p>
        </p:txBody>
      </p:sp>
      <p:sp>
        <p:nvSpPr>
          <p:cNvPr id="16" name="TextBox 16"/>
          <p:cNvSpPr txBox="1"/>
          <p:nvPr/>
        </p:nvSpPr>
        <p:spPr>
          <a:xfrm>
            <a:off x="8738013" y="2527360"/>
            <a:ext cx="6702926" cy="1609725"/>
          </a:xfrm>
          <a:prstGeom prst="rect">
            <a:avLst/>
          </a:prstGeom>
        </p:spPr>
        <p:txBody>
          <a:bodyPr lIns="0" tIns="0" rIns="0" bIns="0" rtlCol="0" anchor="t">
            <a:spAutoFit/>
          </a:bodyPr>
          <a:lstStyle/>
          <a:p>
            <a:pPr marL="453390" lvl="1" indent="-226695" algn="l">
              <a:lnSpc>
                <a:spcPts val="2520"/>
              </a:lnSpc>
              <a:buFont typeface="Arial"/>
              <a:buChar char="•"/>
            </a:pPr>
            <a:r>
              <a:rPr lang="en-US" sz="2100">
                <a:solidFill>
                  <a:srgbClr val="15193E"/>
                </a:solidFill>
                <a:latin typeface="Codec Pro"/>
                <a:ea typeface="Codec Pro"/>
                <a:cs typeface="Codec Pro"/>
                <a:sym typeface="Codec Pro"/>
              </a:rPr>
              <a:t>Unificar la comunidad de jugadores de la saga Dark Souls</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Escalar esta aplicación hacia un ecosistema de aplicaciones similares</a:t>
            </a:r>
          </a:p>
        </p:txBody>
      </p:sp>
      <p:sp>
        <p:nvSpPr>
          <p:cNvPr id="17" name="TextBox 17"/>
          <p:cNvSpPr txBox="1"/>
          <p:nvPr/>
        </p:nvSpPr>
        <p:spPr>
          <a:xfrm>
            <a:off x="8455622" y="5400675"/>
            <a:ext cx="9498526" cy="4752975"/>
          </a:xfrm>
          <a:prstGeom prst="rect">
            <a:avLst/>
          </a:prstGeom>
        </p:spPr>
        <p:txBody>
          <a:bodyPr lIns="0" tIns="0" rIns="0" bIns="0" rtlCol="0" anchor="t">
            <a:spAutoFit/>
          </a:bodyPr>
          <a:lstStyle/>
          <a:p>
            <a:pPr marL="453390" lvl="1" indent="-226695" algn="l">
              <a:lnSpc>
                <a:spcPts val="2520"/>
              </a:lnSpc>
              <a:buFont typeface="Arial"/>
              <a:buChar char="•"/>
            </a:pPr>
            <a:r>
              <a:rPr lang="en-US" sz="2100">
                <a:solidFill>
                  <a:srgbClr val="15193E"/>
                </a:solidFill>
                <a:latin typeface="Codec Pro"/>
                <a:ea typeface="Codec Pro"/>
                <a:cs typeface="Codec Pro"/>
                <a:sym typeface="Codec Pro"/>
              </a:rPr>
              <a:t>Crear un sistema de feeds para compartir contenido en tiempo real.</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Desarrollar funcionalidades de colaboración, como foros temáticos y proyectos grupales.</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Integrar sistema de post destacados y categorías para estos.</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Integrar un sistema de usuarios premium para monetización.</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Desarrollar funciones y vista de moderador del sistema, como destacar posts especialmente útiles, junto con crear anuncios</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Implementar vista y características de administración y gestión de la aplicación</a:t>
            </a:r>
          </a:p>
          <a:p>
            <a:pPr algn="l">
              <a:lnSpc>
                <a:spcPts val="2520"/>
              </a:lnSpc>
            </a:pPr>
            <a:endParaRPr lang="en-US" sz="2100">
              <a:solidFill>
                <a:srgbClr val="15193E"/>
              </a:solidFill>
              <a:latin typeface="Codec Pro"/>
              <a:ea typeface="Codec Pro"/>
              <a:cs typeface="Codec Pro"/>
              <a:sym typeface="Codec Pro"/>
            </a:endParaRPr>
          </a:p>
        </p:txBody>
      </p:sp>
      <p:sp>
        <p:nvSpPr>
          <p:cNvPr id="18" name="Freeform 18"/>
          <p:cNvSpPr/>
          <p:nvPr/>
        </p:nvSpPr>
        <p:spPr>
          <a:xfrm flipH="1" flipV="1">
            <a:off x="16559302" y="9993209"/>
            <a:ext cx="2789693" cy="1658599"/>
          </a:xfrm>
          <a:custGeom>
            <a:avLst/>
            <a:gdLst/>
            <a:ahLst/>
            <a:cxnLst/>
            <a:rect l="l" t="t" r="r" b="b"/>
            <a:pathLst>
              <a:path w="2789693" h="1658599">
                <a:moveTo>
                  <a:pt x="2789692" y="1658599"/>
                </a:moveTo>
                <a:lnTo>
                  <a:pt x="0" y="1658599"/>
                </a:lnTo>
                <a:lnTo>
                  <a:pt x="0" y="0"/>
                </a:lnTo>
                <a:lnTo>
                  <a:pt x="2789692" y="0"/>
                </a:lnTo>
                <a:lnTo>
                  <a:pt x="2789692"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flipH="1" flipV="1">
            <a:off x="17435809" y="9049610"/>
            <a:ext cx="2789693" cy="1658599"/>
          </a:xfrm>
          <a:custGeom>
            <a:avLst/>
            <a:gdLst/>
            <a:ahLst/>
            <a:cxnLst/>
            <a:rect l="l" t="t" r="r" b="b"/>
            <a:pathLst>
              <a:path w="2789693" h="1658599">
                <a:moveTo>
                  <a:pt x="2789692" y="1658599"/>
                </a:moveTo>
                <a:lnTo>
                  <a:pt x="0" y="1658599"/>
                </a:lnTo>
                <a:lnTo>
                  <a:pt x="0" y="0"/>
                </a:lnTo>
                <a:lnTo>
                  <a:pt x="2789692" y="0"/>
                </a:lnTo>
                <a:lnTo>
                  <a:pt x="2789692"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flipH="1" flipV="1">
            <a:off x="17649332" y="10053385"/>
            <a:ext cx="2362646" cy="1404701"/>
          </a:xfrm>
          <a:custGeom>
            <a:avLst/>
            <a:gdLst/>
            <a:ahLst/>
            <a:cxnLst/>
            <a:rect l="l" t="t" r="r" b="b"/>
            <a:pathLst>
              <a:path w="2362646" h="1404701">
                <a:moveTo>
                  <a:pt x="2362646" y="1404701"/>
                </a:moveTo>
                <a:lnTo>
                  <a:pt x="0" y="1404701"/>
                </a:lnTo>
                <a:lnTo>
                  <a:pt x="0" y="0"/>
                </a:lnTo>
                <a:lnTo>
                  <a:pt x="2362646" y="0"/>
                </a:lnTo>
                <a:lnTo>
                  <a:pt x="2362646" y="140470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TextBox 21"/>
          <p:cNvSpPr txBox="1"/>
          <p:nvPr/>
        </p:nvSpPr>
        <p:spPr>
          <a:xfrm>
            <a:off x="8738013" y="1788219"/>
            <a:ext cx="4668547" cy="653416"/>
          </a:xfrm>
          <a:prstGeom prst="rect">
            <a:avLst/>
          </a:prstGeom>
        </p:spPr>
        <p:txBody>
          <a:bodyPr lIns="0" tIns="0" rIns="0" bIns="0" rtlCol="0" anchor="t">
            <a:spAutoFit/>
          </a:bodyPr>
          <a:lstStyle/>
          <a:p>
            <a:pPr algn="l">
              <a:lnSpc>
                <a:spcPts val="4230"/>
              </a:lnSpc>
            </a:pPr>
            <a:r>
              <a:rPr lang="en-US" sz="4500" b="1">
                <a:solidFill>
                  <a:srgbClr val="15193E"/>
                </a:solidFill>
                <a:latin typeface="Codec Pro Ultra-Bold"/>
                <a:ea typeface="Codec Pro Ultra-Bold"/>
                <a:cs typeface="Codec Pro Ultra-Bold"/>
                <a:sym typeface="Codec Pro Ultra-Bold"/>
              </a:rPr>
              <a:t>GENERALES</a:t>
            </a:r>
          </a:p>
        </p:txBody>
      </p:sp>
      <p:sp>
        <p:nvSpPr>
          <p:cNvPr id="22" name="Freeform 22"/>
          <p:cNvSpPr/>
          <p:nvPr/>
        </p:nvSpPr>
        <p:spPr>
          <a:xfrm>
            <a:off x="15626088" y="982084"/>
            <a:ext cx="1394860" cy="1555121"/>
          </a:xfrm>
          <a:custGeom>
            <a:avLst/>
            <a:gdLst/>
            <a:ahLst/>
            <a:cxnLst/>
            <a:rect l="l" t="t" r="r" b="b"/>
            <a:pathLst>
              <a:path w="1394860" h="1555121">
                <a:moveTo>
                  <a:pt x="0" y="0"/>
                </a:moveTo>
                <a:lnTo>
                  <a:pt x="1394861" y="0"/>
                </a:lnTo>
                <a:lnTo>
                  <a:pt x="1394861" y="1555120"/>
                </a:lnTo>
                <a:lnTo>
                  <a:pt x="0" y="1555120"/>
                </a:lnTo>
                <a:lnTo>
                  <a:pt x="0" y="0"/>
                </a:lnTo>
                <a:close/>
              </a:path>
            </a:pathLst>
          </a:custGeom>
          <a:blipFill>
            <a:blip r:embed="rId10"/>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0" y="-114374"/>
            <a:ext cx="7668455" cy="10401374"/>
          </a:xfrm>
          <a:custGeom>
            <a:avLst/>
            <a:gdLst/>
            <a:ahLst/>
            <a:cxnLst/>
            <a:rect l="l" t="t" r="r" b="b"/>
            <a:pathLst>
              <a:path w="7668455" h="10401374">
                <a:moveTo>
                  <a:pt x="0" y="0"/>
                </a:moveTo>
                <a:lnTo>
                  <a:pt x="7668455" y="0"/>
                </a:lnTo>
                <a:lnTo>
                  <a:pt x="7668455" y="10401374"/>
                </a:lnTo>
                <a:lnTo>
                  <a:pt x="0" y="10401374"/>
                </a:lnTo>
                <a:lnTo>
                  <a:pt x="0" y="0"/>
                </a:lnTo>
                <a:close/>
              </a:path>
            </a:pathLst>
          </a:custGeom>
          <a:blipFill>
            <a:blip r:embed="rId2">
              <a:extLst>
                <a:ext uri="{96DAC541-7B7A-43D3-8B79-37D633B846F1}">
                  <asvg:svgBlip xmlns:asvg="http://schemas.microsoft.com/office/drawing/2016/SVG/main" r:embed="rId3"/>
                </a:ext>
              </a:extLst>
            </a:blip>
            <a:stretch>
              <a:fillRect r="-35638"/>
            </a:stretch>
          </a:blipFill>
        </p:spPr>
      </p:sp>
      <p:sp>
        <p:nvSpPr>
          <p:cNvPr id="3" name="Freeform 3"/>
          <p:cNvSpPr/>
          <p:nvPr/>
        </p:nvSpPr>
        <p:spPr>
          <a:xfrm>
            <a:off x="15498307" y="0"/>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604852" y="1054184"/>
            <a:ext cx="2789693" cy="1658599"/>
          </a:xfrm>
          <a:custGeom>
            <a:avLst/>
            <a:gdLst/>
            <a:ahLst/>
            <a:cxnLst/>
            <a:rect l="l" t="t" r="r" b="b"/>
            <a:pathLst>
              <a:path w="2789693" h="1658599">
                <a:moveTo>
                  <a:pt x="0" y="0"/>
                </a:moveTo>
                <a:lnTo>
                  <a:pt x="2789692" y="0"/>
                </a:lnTo>
                <a:lnTo>
                  <a:pt x="2789692" y="1658599"/>
                </a:lnTo>
                <a:lnTo>
                  <a:pt x="0" y="16585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4637052" y="126949"/>
            <a:ext cx="2362646" cy="1404701"/>
          </a:xfrm>
          <a:custGeom>
            <a:avLst/>
            <a:gdLst/>
            <a:ahLst/>
            <a:cxnLst/>
            <a:rect l="l" t="t" r="r" b="b"/>
            <a:pathLst>
              <a:path w="2362646" h="1404701">
                <a:moveTo>
                  <a:pt x="0" y="0"/>
                </a:moveTo>
                <a:lnTo>
                  <a:pt x="2362646" y="0"/>
                </a:lnTo>
                <a:lnTo>
                  <a:pt x="2362646" y="1404701"/>
                </a:lnTo>
                <a:lnTo>
                  <a:pt x="0" y="14047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V="1">
            <a:off x="15711830" y="9159838"/>
            <a:ext cx="2789693" cy="1658599"/>
          </a:xfrm>
          <a:custGeom>
            <a:avLst/>
            <a:gdLst/>
            <a:ahLst/>
            <a:cxnLst/>
            <a:rect l="l" t="t" r="r" b="b"/>
            <a:pathLst>
              <a:path w="2789693" h="1658599">
                <a:moveTo>
                  <a:pt x="0" y="1658599"/>
                </a:moveTo>
                <a:lnTo>
                  <a:pt x="2789693" y="1658599"/>
                </a:lnTo>
                <a:lnTo>
                  <a:pt x="2789693" y="0"/>
                </a:lnTo>
                <a:lnTo>
                  <a:pt x="0" y="0"/>
                </a:lnTo>
                <a:lnTo>
                  <a:pt x="0" y="165859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4637052" y="8216238"/>
            <a:ext cx="2789693" cy="1658599"/>
          </a:xfrm>
          <a:custGeom>
            <a:avLst/>
            <a:gdLst/>
            <a:ahLst/>
            <a:cxnLst/>
            <a:rect l="l" t="t" r="r" b="b"/>
            <a:pathLst>
              <a:path w="2789693" h="1658599">
                <a:moveTo>
                  <a:pt x="0" y="1658600"/>
                </a:moveTo>
                <a:lnTo>
                  <a:pt x="2789692" y="1658600"/>
                </a:lnTo>
                <a:lnTo>
                  <a:pt x="2789692" y="0"/>
                </a:lnTo>
                <a:lnTo>
                  <a:pt x="0" y="0"/>
                </a:lnTo>
                <a:lnTo>
                  <a:pt x="0" y="16586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V="1">
            <a:off x="14850575" y="9220014"/>
            <a:ext cx="2362646" cy="1404701"/>
          </a:xfrm>
          <a:custGeom>
            <a:avLst/>
            <a:gdLst/>
            <a:ahLst/>
            <a:cxnLst/>
            <a:rect l="l" t="t" r="r" b="b"/>
            <a:pathLst>
              <a:path w="2362646" h="1404701">
                <a:moveTo>
                  <a:pt x="0" y="1404701"/>
                </a:moveTo>
                <a:lnTo>
                  <a:pt x="2362646" y="1404701"/>
                </a:lnTo>
                <a:lnTo>
                  <a:pt x="2362646" y="0"/>
                </a:lnTo>
                <a:lnTo>
                  <a:pt x="0" y="0"/>
                </a:lnTo>
                <a:lnTo>
                  <a:pt x="0" y="1404701"/>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438065" y="1747337"/>
            <a:ext cx="6792326" cy="6792326"/>
            <a:chOff x="0" y="0"/>
            <a:chExt cx="6350000" cy="6350000"/>
          </a:xfrm>
        </p:grpSpPr>
        <p:sp>
          <p:nvSpPr>
            <p:cNvPr id="10" name="Freeform 10"/>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t="-1292" b="-1292"/>
              </a:stretch>
            </a:blipFill>
          </p:spPr>
        </p:sp>
      </p:grpSp>
      <p:sp>
        <p:nvSpPr>
          <p:cNvPr id="11" name="TextBox 11"/>
          <p:cNvSpPr txBox="1"/>
          <p:nvPr/>
        </p:nvSpPr>
        <p:spPr>
          <a:xfrm>
            <a:off x="8021803" y="2390775"/>
            <a:ext cx="6702926" cy="7896225"/>
          </a:xfrm>
          <a:prstGeom prst="rect">
            <a:avLst/>
          </a:prstGeom>
        </p:spPr>
        <p:txBody>
          <a:bodyPr lIns="0" tIns="0" rIns="0" bIns="0" rtlCol="0" anchor="t">
            <a:spAutoFit/>
          </a:bodyPr>
          <a:lstStyle/>
          <a:p>
            <a:pPr algn="l">
              <a:lnSpc>
                <a:spcPts val="2520"/>
              </a:lnSpc>
            </a:pPr>
            <a:r>
              <a:rPr lang="en-US" sz="2100">
                <a:solidFill>
                  <a:srgbClr val="15193E"/>
                </a:solidFill>
                <a:latin typeface="Codec Pro"/>
                <a:ea typeface="Codec Pro"/>
                <a:cs typeface="Codec Pro"/>
                <a:sym typeface="Codec Pro"/>
              </a:rPr>
              <a:t>La metodología ágil, específicamente el marco de trabajo Scrum, usando las siguientes herramientas:</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Product backlog</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Roadmap</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r>
              <a:rPr lang="en-US" sz="2100">
                <a:solidFill>
                  <a:srgbClr val="15193E"/>
                </a:solidFill>
                <a:latin typeface="Codec Pro"/>
                <a:ea typeface="Codec Pro"/>
                <a:cs typeface="Codec Pro"/>
                <a:sym typeface="Codec Pro"/>
              </a:rPr>
              <a:t>Para gestionar de manera efectiva los avances del proyecto</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Trello </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GitHub</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r>
              <a:rPr lang="en-US" sz="2100">
                <a:solidFill>
                  <a:srgbClr val="15193E"/>
                </a:solidFill>
                <a:latin typeface="Codec Pro"/>
                <a:ea typeface="Codec Pro"/>
                <a:cs typeface="Codec Pro"/>
                <a:sym typeface="Codec Pro"/>
              </a:rPr>
              <a:t>Si bien el marco ágil Scrum fue el principal enfoque utilizado para el desarrollo iterativo, también se incorporan prácticas tradicionales :</a:t>
            </a:r>
          </a:p>
          <a:p>
            <a:pPr algn="l">
              <a:lnSpc>
                <a:spcPts val="2520"/>
              </a:lnSpc>
            </a:pPr>
            <a:endParaRPr lang="en-US" sz="2100">
              <a:solidFill>
                <a:srgbClr val="15193E"/>
              </a:solidFill>
              <a:latin typeface="Codec Pro"/>
              <a:ea typeface="Codec Pro"/>
              <a:cs typeface="Codec Pro"/>
              <a:sym typeface="Codec Pro"/>
            </a:endParaRP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Canvas</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Matriz RACI</a:t>
            </a:r>
          </a:p>
          <a:p>
            <a:pPr marL="453390" lvl="1" indent="-226695" algn="l">
              <a:lnSpc>
                <a:spcPts val="2520"/>
              </a:lnSpc>
              <a:buFont typeface="Arial"/>
              <a:buChar char="•"/>
            </a:pPr>
            <a:r>
              <a:rPr lang="en-US" sz="2100">
                <a:solidFill>
                  <a:srgbClr val="15193E"/>
                </a:solidFill>
                <a:latin typeface="Codec Pro"/>
                <a:ea typeface="Codec Pro"/>
                <a:cs typeface="Codec Pro"/>
                <a:sym typeface="Codec Pro"/>
              </a:rPr>
              <a:t>EDT</a:t>
            </a:r>
          </a:p>
          <a:p>
            <a:pPr algn="l">
              <a:lnSpc>
                <a:spcPts val="2520"/>
              </a:lnSpc>
            </a:pPr>
            <a:endParaRPr lang="en-US" sz="2100">
              <a:solidFill>
                <a:srgbClr val="15193E"/>
              </a:solidFill>
              <a:latin typeface="Codec Pro"/>
              <a:ea typeface="Codec Pro"/>
              <a:cs typeface="Codec Pro"/>
              <a:sym typeface="Codec Pro"/>
            </a:endParaRPr>
          </a:p>
          <a:p>
            <a:pPr algn="l">
              <a:lnSpc>
                <a:spcPts val="2520"/>
              </a:lnSpc>
            </a:pPr>
            <a:r>
              <a:rPr lang="en-US" sz="2100">
                <a:solidFill>
                  <a:srgbClr val="15193E"/>
                </a:solidFill>
                <a:latin typeface="Codec Pro"/>
                <a:ea typeface="Codec Pro"/>
                <a:cs typeface="Codec Pro"/>
                <a:sym typeface="Codec Pro"/>
              </a:rPr>
              <a:t>Para garantizar la calidad y la consistencia en todos los aspectos del proyecto, se siguieron los estándares ISO relevantes en términos de desarrollo de software, calidad y gestión de proyectos.</a:t>
            </a:r>
          </a:p>
          <a:p>
            <a:pPr algn="l">
              <a:lnSpc>
                <a:spcPts val="2520"/>
              </a:lnSpc>
            </a:pPr>
            <a:endParaRPr lang="en-US" sz="2100">
              <a:solidFill>
                <a:srgbClr val="15193E"/>
              </a:solidFill>
              <a:latin typeface="Codec Pro"/>
              <a:ea typeface="Codec Pro"/>
              <a:cs typeface="Codec Pro"/>
              <a:sym typeface="Codec Pro"/>
            </a:endParaRPr>
          </a:p>
        </p:txBody>
      </p:sp>
      <p:sp>
        <p:nvSpPr>
          <p:cNvPr id="12" name="Freeform 12"/>
          <p:cNvSpPr/>
          <p:nvPr/>
        </p:nvSpPr>
        <p:spPr>
          <a:xfrm>
            <a:off x="14444324" y="1400023"/>
            <a:ext cx="1267506" cy="1413135"/>
          </a:xfrm>
          <a:custGeom>
            <a:avLst/>
            <a:gdLst/>
            <a:ahLst/>
            <a:cxnLst/>
            <a:rect l="l" t="t" r="r" b="b"/>
            <a:pathLst>
              <a:path w="1267506" h="1413135">
                <a:moveTo>
                  <a:pt x="0" y="0"/>
                </a:moveTo>
                <a:lnTo>
                  <a:pt x="1267506" y="0"/>
                </a:lnTo>
                <a:lnTo>
                  <a:pt x="1267506" y="1413135"/>
                </a:lnTo>
                <a:lnTo>
                  <a:pt x="0" y="1413135"/>
                </a:lnTo>
                <a:lnTo>
                  <a:pt x="0" y="0"/>
                </a:lnTo>
                <a:close/>
              </a:path>
            </a:pathLst>
          </a:custGeom>
          <a:blipFill>
            <a:blip r:embed="rId7"/>
            <a:stretch>
              <a:fillRect/>
            </a:stretch>
          </a:blipFill>
        </p:spPr>
      </p:sp>
      <p:sp>
        <p:nvSpPr>
          <p:cNvPr id="13" name="TextBox 13"/>
          <p:cNvSpPr txBox="1"/>
          <p:nvPr/>
        </p:nvSpPr>
        <p:spPr>
          <a:xfrm>
            <a:off x="8021803" y="1444445"/>
            <a:ext cx="6069173" cy="925703"/>
          </a:xfrm>
          <a:prstGeom prst="rect">
            <a:avLst/>
          </a:prstGeom>
        </p:spPr>
        <p:txBody>
          <a:bodyPr lIns="0" tIns="0" rIns="0" bIns="0" rtlCol="0" anchor="t">
            <a:spAutoFit/>
          </a:bodyPr>
          <a:lstStyle/>
          <a:p>
            <a:pPr algn="l">
              <a:lnSpc>
                <a:spcPts val="6015"/>
              </a:lnSpc>
            </a:pPr>
            <a:r>
              <a:rPr lang="en-US" sz="6399" b="1">
                <a:solidFill>
                  <a:srgbClr val="15193E"/>
                </a:solidFill>
                <a:latin typeface="Codec Pro Ultra-Bold"/>
                <a:ea typeface="Codec Pro Ultra-Bold"/>
                <a:cs typeface="Codec Pro Ultra-Bold"/>
                <a:sym typeface="Codec Pro Ultra-Bold"/>
              </a:rPr>
              <a:t>METODOLOGÍA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Freeform 2"/>
          <p:cNvSpPr/>
          <p:nvPr/>
        </p:nvSpPr>
        <p:spPr>
          <a:xfrm>
            <a:off x="-127795" y="-549566"/>
            <a:ext cx="2789693" cy="1658599"/>
          </a:xfrm>
          <a:custGeom>
            <a:avLst/>
            <a:gdLst/>
            <a:ahLst/>
            <a:cxnLst/>
            <a:rect l="l" t="t" r="r" b="b"/>
            <a:pathLst>
              <a:path w="2789693" h="1658599">
                <a:moveTo>
                  <a:pt x="0" y="0"/>
                </a:moveTo>
                <a:lnTo>
                  <a:pt x="2789693" y="0"/>
                </a:lnTo>
                <a:lnTo>
                  <a:pt x="2789693" y="1658599"/>
                </a:lnTo>
                <a:lnTo>
                  <a:pt x="0" y="1658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5626102" y="-549566"/>
            <a:ext cx="2789693" cy="1658599"/>
          </a:xfrm>
          <a:custGeom>
            <a:avLst/>
            <a:gdLst/>
            <a:ahLst/>
            <a:cxnLst/>
            <a:rect l="l" t="t" r="r" b="b"/>
            <a:pathLst>
              <a:path w="2789693" h="1658599">
                <a:moveTo>
                  <a:pt x="2789693" y="0"/>
                </a:moveTo>
                <a:lnTo>
                  <a:pt x="0" y="0"/>
                </a:lnTo>
                <a:lnTo>
                  <a:pt x="0" y="1658599"/>
                </a:lnTo>
                <a:lnTo>
                  <a:pt x="2789693" y="1658599"/>
                </a:lnTo>
                <a:lnTo>
                  <a:pt x="278969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60994" y="451930"/>
            <a:ext cx="2789693" cy="1658599"/>
          </a:xfrm>
          <a:custGeom>
            <a:avLst/>
            <a:gdLst/>
            <a:ahLst/>
            <a:cxnLst/>
            <a:rect l="l" t="t" r="r" b="b"/>
            <a:pathLst>
              <a:path w="2789693" h="1658599">
                <a:moveTo>
                  <a:pt x="0" y="0"/>
                </a:moveTo>
                <a:lnTo>
                  <a:pt x="2789692" y="0"/>
                </a:lnTo>
                <a:lnTo>
                  <a:pt x="2789692" y="1658600"/>
                </a:lnTo>
                <a:lnTo>
                  <a:pt x="0" y="1658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16559302" y="451930"/>
            <a:ext cx="2789693" cy="1658599"/>
          </a:xfrm>
          <a:custGeom>
            <a:avLst/>
            <a:gdLst/>
            <a:ahLst/>
            <a:cxnLst/>
            <a:rect l="l" t="t" r="r" b="b"/>
            <a:pathLst>
              <a:path w="2789693" h="1658599">
                <a:moveTo>
                  <a:pt x="2789692" y="0"/>
                </a:moveTo>
                <a:lnTo>
                  <a:pt x="0" y="0"/>
                </a:lnTo>
                <a:lnTo>
                  <a:pt x="0" y="1658600"/>
                </a:lnTo>
                <a:lnTo>
                  <a:pt x="2789692" y="1658600"/>
                </a:lnTo>
                <a:lnTo>
                  <a:pt x="278969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47471" y="-422617"/>
            <a:ext cx="2362646" cy="1404701"/>
          </a:xfrm>
          <a:custGeom>
            <a:avLst/>
            <a:gdLst/>
            <a:ahLst/>
            <a:cxnLst/>
            <a:rect l="l" t="t" r="r" b="b"/>
            <a:pathLst>
              <a:path w="2362646" h="1404701">
                <a:moveTo>
                  <a:pt x="0" y="0"/>
                </a:moveTo>
                <a:lnTo>
                  <a:pt x="2362646" y="0"/>
                </a:lnTo>
                <a:lnTo>
                  <a:pt x="2362646" y="1404701"/>
                </a:lnTo>
                <a:lnTo>
                  <a:pt x="0" y="1404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flipH="1">
            <a:off x="16772825" y="-422617"/>
            <a:ext cx="2362646" cy="1404701"/>
          </a:xfrm>
          <a:custGeom>
            <a:avLst/>
            <a:gdLst/>
            <a:ahLst/>
            <a:cxnLst/>
            <a:rect l="l" t="t" r="r" b="b"/>
            <a:pathLst>
              <a:path w="2362646" h="1404701">
                <a:moveTo>
                  <a:pt x="2362646" y="0"/>
                </a:moveTo>
                <a:lnTo>
                  <a:pt x="0" y="0"/>
                </a:lnTo>
                <a:lnTo>
                  <a:pt x="0" y="1404701"/>
                </a:lnTo>
                <a:lnTo>
                  <a:pt x="2362646" y="1404701"/>
                </a:lnTo>
                <a:lnTo>
                  <a:pt x="236264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0" y="9416472"/>
            <a:ext cx="18288000" cy="870528"/>
          </a:xfrm>
          <a:custGeom>
            <a:avLst/>
            <a:gdLst/>
            <a:ahLst/>
            <a:cxnLst/>
            <a:rect l="l" t="t" r="r" b="b"/>
            <a:pathLst>
              <a:path w="18288000" h="870528">
                <a:moveTo>
                  <a:pt x="0" y="0"/>
                </a:moveTo>
                <a:lnTo>
                  <a:pt x="18288000" y="0"/>
                </a:lnTo>
                <a:lnTo>
                  <a:pt x="18288000" y="870528"/>
                </a:lnTo>
                <a:lnTo>
                  <a:pt x="0" y="870528"/>
                </a:lnTo>
                <a:lnTo>
                  <a:pt x="0" y="0"/>
                </a:lnTo>
                <a:close/>
              </a:path>
            </a:pathLst>
          </a:custGeom>
          <a:blipFill>
            <a:blip r:embed="rId4">
              <a:extLst>
                <a:ext uri="{96DAC541-7B7A-43D3-8B79-37D633B846F1}">
                  <asvg:svgBlip xmlns:asvg="http://schemas.microsoft.com/office/drawing/2016/SVG/main" r:embed="rId5"/>
                </a:ext>
              </a:extLst>
            </a:blip>
            <a:stretch>
              <a:fillRect t="-2000794"/>
            </a:stretch>
          </a:blipFill>
        </p:spPr>
      </p:sp>
      <p:sp>
        <p:nvSpPr>
          <p:cNvPr id="9" name="TextBox 9"/>
          <p:cNvSpPr txBox="1"/>
          <p:nvPr/>
        </p:nvSpPr>
        <p:spPr>
          <a:xfrm>
            <a:off x="1639547" y="1428159"/>
            <a:ext cx="6816548" cy="925703"/>
          </a:xfrm>
          <a:prstGeom prst="rect">
            <a:avLst/>
          </a:prstGeom>
        </p:spPr>
        <p:txBody>
          <a:bodyPr lIns="0" tIns="0" rIns="0" bIns="0" rtlCol="0" anchor="t">
            <a:spAutoFit/>
          </a:bodyPr>
          <a:lstStyle/>
          <a:p>
            <a:pPr algn="l">
              <a:lnSpc>
                <a:spcPts val="6015"/>
              </a:lnSpc>
            </a:pPr>
            <a:r>
              <a:rPr lang="en-US" sz="6399" b="1">
                <a:solidFill>
                  <a:srgbClr val="15193E"/>
                </a:solidFill>
                <a:latin typeface="Codec Pro Ultra-Bold"/>
                <a:ea typeface="Codec Pro Ultra-Bold"/>
                <a:cs typeface="Codec Pro Ultra-Bold"/>
                <a:sym typeface="Codec Pro Ultra-Bold"/>
              </a:rPr>
              <a:t>ROLES</a:t>
            </a:r>
          </a:p>
        </p:txBody>
      </p:sp>
      <p:sp>
        <p:nvSpPr>
          <p:cNvPr id="10" name="TextBox 10"/>
          <p:cNvSpPr txBox="1"/>
          <p:nvPr/>
        </p:nvSpPr>
        <p:spPr>
          <a:xfrm>
            <a:off x="1639547" y="2255139"/>
            <a:ext cx="5018096" cy="925703"/>
          </a:xfrm>
          <a:prstGeom prst="rect">
            <a:avLst/>
          </a:prstGeom>
        </p:spPr>
        <p:txBody>
          <a:bodyPr lIns="0" tIns="0" rIns="0" bIns="0" rtlCol="0" anchor="t">
            <a:spAutoFit/>
          </a:bodyPr>
          <a:lstStyle/>
          <a:p>
            <a:pPr algn="l">
              <a:lnSpc>
                <a:spcPts val="6015"/>
              </a:lnSpc>
            </a:pPr>
            <a:r>
              <a:rPr lang="en-US" sz="6399" b="1">
                <a:solidFill>
                  <a:srgbClr val="FFB02C"/>
                </a:solidFill>
                <a:latin typeface="Codec Pro Ultra-Bold"/>
                <a:ea typeface="Codec Pro Ultra-Bold"/>
                <a:cs typeface="Codec Pro Ultra-Bold"/>
                <a:sym typeface="Codec Pro Ultra-Bold"/>
              </a:rPr>
              <a:t>DEL EQUIPO</a:t>
            </a:r>
          </a:p>
        </p:txBody>
      </p:sp>
      <p:grpSp>
        <p:nvGrpSpPr>
          <p:cNvPr id="11" name="Group 11"/>
          <p:cNvGrpSpPr/>
          <p:nvPr/>
        </p:nvGrpSpPr>
        <p:grpSpPr>
          <a:xfrm>
            <a:off x="8910772" y="5362612"/>
            <a:ext cx="1698998" cy="1698998"/>
            <a:chOff x="0" y="0"/>
            <a:chExt cx="812800" cy="812800"/>
          </a:xfrm>
        </p:grpSpPr>
        <p:sp>
          <p:nvSpPr>
            <p:cNvPr id="12" name="Freeform 12"/>
            <p:cNvSpPr/>
            <p:nvPr/>
          </p:nvSpPr>
          <p:spPr>
            <a:xfrm>
              <a:off x="0" y="0"/>
              <a:ext cx="812800" cy="812800"/>
            </a:xfrm>
            <a:custGeom>
              <a:avLst/>
              <a:gdLst/>
              <a:ahLst/>
              <a:cxnLst/>
              <a:rect l="l" t="t" r="r" b="b"/>
              <a:pathLst>
                <a:path w="812800" h="812800">
                  <a:moveTo>
                    <a:pt x="113919" y="0"/>
                  </a:moveTo>
                  <a:lnTo>
                    <a:pt x="698881" y="0"/>
                  </a:lnTo>
                  <a:cubicBezTo>
                    <a:pt x="729094" y="0"/>
                    <a:pt x="758070" y="12002"/>
                    <a:pt x="779434" y="33366"/>
                  </a:cubicBezTo>
                  <a:cubicBezTo>
                    <a:pt x="800798" y="54730"/>
                    <a:pt x="812800" y="83706"/>
                    <a:pt x="812800" y="113919"/>
                  </a:cubicBezTo>
                  <a:lnTo>
                    <a:pt x="812800" y="698881"/>
                  </a:lnTo>
                  <a:cubicBezTo>
                    <a:pt x="812800" y="729094"/>
                    <a:pt x="800798" y="758070"/>
                    <a:pt x="779434" y="779434"/>
                  </a:cubicBezTo>
                  <a:cubicBezTo>
                    <a:pt x="758070" y="800798"/>
                    <a:pt x="729094" y="812800"/>
                    <a:pt x="698881" y="812800"/>
                  </a:cubicBezTo>
                  <a:lnTo>
                    <a:pt x="113919" y="812800"/>
                  </a:lnTo>
                  <a:cubicBezTo>
                    <a:pt x="83706" y="812800"/>
                    <a:pt x="54730" y="800798"/>
                    <a:pt x="33366" y="779434"/>
                  </a:cubicBezTo>
                  <a:cubicBezTo>
                    <a:pt x="12002" y="758070"/>
                    <a:pt x="0" y="729094"/>
                    <a:pt x="0" y="698881"/>
                  </a:cubicBezTo>
                  <a:lnTo>
                    <a:pt x="0" y="113919"/>
                  </a:lnTo>
                  <a:cubicBezTo>
                    <a:pt x="0" y="83706"/>
                    <a:pt x="12002" y="54730"/>
                    <a:pt x="33366" y="33366"/>
                  </a:cubicBezTo>
                  <a:cubicBezTo>
                    <a:pt x="54730" y="12002"/>
                    <a:pt x="83706" y="0"/>
                    <a:pt x="113919" y="0"/>
                  </a:cubicBezTo>
                  <a:close/>
                </a:path>
              </a:pathLst>
            </a:custGeom>
            <a:solidFill>
              <a:srgbClr val="B27943"/>
            </a:solidFill>
          </p:spPr>
        </p:sp>
        <p:sp>
          <p:nvSpPr>
            <p:cNvPr id="13" name="TextBox 13"/>
            <p:cNvSpPr txBox="1"/>
            <p:nvPr/>
          </p:nvSpPr>
          <p:spPr>
            <a:xfrm>
              <a:off x="0" y="0"/>
              <a:ext cx="812800" cy="812800"/>
            </a:xfrm>
            <a:prstGeom prst="rect">
              <a:avLst/>
            </a:prstGeom>
          </p:spPr>
          <p:txBody>
            <a:bodyPr lIns="50800" tIns="50800" rIns="50800" bIns="50800" rtlCol="0" anchor="ctr"/>
            <a:lstStyle/>
            <a:p>
              <a:pPr algn="ctr">
                <a:lnSpc>
                  <a:spcPts val="1383"/>
                </a:lnSpc>
              </a:pPr>
              <a:endParaRPr/>
            </a:p>
          </p:txBody>
        </p:sp>
      </p:grpSp>
      <p:grpSp>
        <p:nvGrpSpPr>
          <p:cNvPr id="14" name="Group 14"/>
          <p:cNvGrpSpPr/>
          <p:nvPr/>
        </p:nvGrpSpPr>
        <p:grpSpPr>
          <a:xfrm>
            <a:off x="8891914" y="3125638"/>
            <a:ext cx="1717856" cy="1717856"/>
            <a:chOff x="0" y="0"/>
            <a:chExt cx="812800" cy="812800"/>
          </a:xfrm>
        </p:grpSpPr>
        <p:sp>
          <p:nvSpPr>
            <p:cNvPr id="15" name="Freeform 15"/>
            <p:cNvSpPr/>
            <p:nvPr/>
          </p:nvSpPr>
          <p:spPr>
            <a:xfrm>
              <a:off x="0" y="0"/>
              <a:ext cx="812800" cy="812800"/>
            </a:xfrm>
            <a:custGeom>
              <a:avLst/>
              <a:gdLst/>
              <a:ahLst/>
              <a:cxnLst/>
              <a:rect l="l" t="t" r="r" b="b"/>
              <a:pathLst>
                <a:path w="812800" h="812800">
                  <a:moveTo>
                    <a:pt x="112668" y="0"/>
                  </a:moveTo>
                  <a:lnTo>
                    <a:pt x="700132" y="0"/>
                  </a:lnTo>
                  <a:cubicBezTo>
                    <a:pt x="730013" y="0"/>
                    <a:pt x="758671" y="11870"/>
                    <a:pt x="779800" y="33000"/>
                  </a:cubicBezTo>
                  <a:cubicBezTo>
                    <a:pt x="800930" y="54129"/>
                    <a:pt x="812800" y="82787"/>
                    <a:pt x="812800" y="112668"/>
                  </a:cubicBezTo>
                  <a:lnTo>
                    <a:pt x="812800" y="700132"/>
                  </a:lnTo>
                  <a:cubicBezTo>
                    <a:pt x="812800" y="730013"/>
                    <a:pt x="800930" y="758671"/>
                    <a:pt x="779800" y="779800"/>
                  </a:cubicBezTo>
                  <a:cubicBezTo>
                    <a:pt x="758671" y="800930"/>
                    <a:pt x="730013" y="812800"/>
                    <a:pt x="700132" y="812800"/>
                  </a:cubicBezTo>
                  <a:lnTo>
                    <a:pt x="112668" y="812800"/>
                  </a:lnTo>
                  <a:cubicBezTo>
                    <a:pt x="82787" y="812800"/>
                    <a:pt x="54129" y="800930"/>
                    <a:pt x="33000" y="779800"/>
                  </a:cubicBezTo>
                  <a:cubicBezTo>
                    <a:pt x="11870" y="758671"/>
                    <a:pt x="0" y="730013"/>
                    <a:pt x="0" y="700132"/>
                  </a:cubicBezTo>
                  <a:lnTo>
                    <a:pt x="0" y="112668"/>
                  </a:lnTo>
                  <a:cubicBezTo>
                    <a:pt x="0" y="82787"/>
                    <a:pt x="11870" y="54129"/>
                    <a:pt x="33000" y="33000"/>
                  </a:cubicBezTo>
                  <a:cubicBezTo>
                    <a:pt x="54129" y="11870"/>
                    <a:pt x="82787" y="0"/>
                    <a:pt x="112668" y="0"/>
                  </a:cubicBezTo>
                  <a:close/>
                </a:path>
              </a:pathLst>
            </a:custGeom>
            <a:solidFill>
              <a:srgbClr val="B27943"/>
            </a:solidFill>
          </p:spPr>
        </p:sp>
        <p:sp>
          <p:nvSpPr>
            <p:cNvPr id="16" name="TextBox 16"/>
            <p:cNvSpPr txBox="1"/>
            <p:nvPr/>
          </p:nvSpPr>
          <p:spPr>
            <a:xfrm>
              <a:off x="0" y="0"/>
              <a:ext cx="812800" cy="812800"/>
            </a:xfrm>
            <a:prstGeom prst="rect">
              <a:avLst/>
            </a:prstGeom>
          </p:spPr>
          <p:txBody>
            <a:bodyPr lIns="50800" tIns="50800" rIns="50800" bIns="50800" rtlCol="0" anchor="ctr"/>
            <a:lstStyle/>
            <a:p>
              <a:pPr algn="ctr">
                <a:lnSpc>
                  <a:spcPts val="1383"/>
                </a:lnSpc>
              </a:pPr>
              <a:endParaRPr/>
            </a:p>
          </p:txBody>
        </p:sp>
      </p:grpSp>
      <p:grpSp>
        <p:nvGrpSpPr>
          <p:cNvPr id="17" name="Group 17"/>
          <p:cNvGrpSpPr/>
          <p:nvPr/>
        </p:nvGrpSpPr>
        <p:grpSpPr>
          <a:xfrm>
            <a:off x="8980394" y="5432233"/>
            <a:ext cx="1559755" cy="1559755"/>
            <a:chOff x="0" y="0"/>
            <a:chExt cx="6350000" cy="6350000"/>
          </a:xfrm>
        </p:grpSpPr>
        <p:sp>
          <p:nvSpPr>
            <p:cNvPr id="18" name="Freeform 18"/>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4381" r="-4381"/>
              </a:stretch>
            </a:blipFill>
          </p:spPr>
        </p:sp>
      </p:grpSp>
      <p:grpSp>
        <p:nvGrpSpPr>
          <p:cNvPr id="19" name="Group 19"/>
          <p:cNvGrpSpPr/>
          <p:nvPr/>
        </p:nvGrpSpPr>
        <p:grpSpPr>
          <a:xfrm>
            <a:off x="8962308" y="3196032"/>
            <a:ext cx="1577068" cy="1577068"/>
            <a:chOff x="0" y="0"/>
            <a:chExt cx="6350000" cy="6350000"/>
          </a:xfrm>
        </p:grpSpPr>
        <p:sp>
          <p:nvSpPr>
            <p:cNvPr id="20" name="Freeform 20"/>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solidFill>
              <a:srgbClr val="000000">
                <a:alpha val="0"/>
              </a:srgbClr>
            </a:solidFill>
            <a:ln w="12700">
              <a:solidFill>
                <a:srgbClr val="000000"/>
              </a:solidFill>
            </a:ln>
          </p:spPr>
        </p:sp>
      </p:grpSp>
      <p:sp>
        <p:nvSpPr>
          <p:cNvPr id="21" name="TextBox 21"/>
          <p:cNvSpPr txBox="1"/>
          <p:nvPr/>
        </p:nvSpPr>
        <p:spPr>
          <a:xfrm>
            <a:off x="5981997" y="5479858"/>
            <a:ext cx="2928775" cy="1233389"/>
          </a:xfrm>
          <a:prstGeom prst="rect">
            <a:avLst/>
          </a:prstGeom>
        </p:spPr>
        <p:txBody>
          <a:bodyPr lIns="0" tIns="0" rIns="0" bIns="0" rtlCol="0" anchor="t">
            <a:spAutoFit/>
          </a:bodyPr>
          <a:lstStyle/>
          <a:p>
            <a:pPr algn="l">
              <a:lnSpc>
                <a:spcPts val="4470"/>
              </a:lnSpc>
            </a:pPr>
            <a:r>
              <a:rPr lang="en-US" sz="4755" b="1">
                <a:solidFill>
                  <a:srgbClr val="15193E"/>
                </a:solidFill>
                <a:latin typeface="Codec Pro Bold"/>
                <a:ea typeface="Codec Pro Bold"/>
                <a:cs typeface="Codec Pro Bold"/>
                <a:sym typeface="Codec Pro Bold"/>
              </a:rPr>
              <a:t>Fabián González</a:t>
            </a:r>
          </a:p>
        </p:txBody>
      </p:sp>
      <p:sp>
        <p:nvSpPr>
          <p:cNvPr id="22" name="TextBox 22"/>
          <p:cNvSpPr txBox="1"/>
          <p:nvPr/>
        </p:nvSpPr>
        <p:spPr>
          <a:xfrm>
            <a:off x="10724062" y="7697096"/>
            <a:ext cx="2845994" cy="1233389"/>
          </a:xfrm>
          <a:prstGeom prst="rect">
            <a:avLst/>
          </a:prstGeom>
        </p:spPr>
        <p:txBody>
          <a:bodyPr lIns="0" tIns="0" rIns="0" bIns="0" rtlCol="0" anchor="t">
            <a:spAutoFit/>
          </a:bodyPr>
          <a:lstStyle/>
          <a:p>
            <a:pPr algn="l">
              <a:lnSpc>
                <a:spcPts val="4470"/>
              </a:lnSpc>
            </a:pPr>
            <a:r>
              <a:rPr lang="en-US" sz="4755" b="1">
                <a:solidFill>
                  <a:srgbClr val="15193E"/>
                </a:solidFill>
                <a:latin typeface="Codec Pro Bold"/>
                <a:ea typeface="Codec Pro Bold"/>
                <a:cs typeface="Codec Pro Bold"/>
                <a:sym typeface="Codec Pro Bold"/>
              </a:rPr>
              <a:t>Bastián</a:t>
            </a:r>
          </a:p>
          <a:p>
            <a:pPr algn="l">
              <a:lnSpc>
                <a:spcPts val="4470"/>
              </a:lnSpc>
            </a:pPr>
            <a:r>
              <a:rPr lang="en-US" sz="4755" b="1">
                <a:solidFill>
                  <a:srgbClr val="15193E"/>
                </a:solidFill>
                <a:latin typeface="Codec Pro Bold"/>
                <a:ea typeface="Codec Pro Bold"/>
                <a:cs typeface="Codec Pro Bold"/>
                <a:sym typeface="Codec Pro Bold"/>
              </a:rPr>
              <a:t>Venegas</a:t>
            </a:r>
          </a:p>
        </p:txBody>
      </p:sp>
      <p:grpSp>
        <p:nvGrpSpPr>
          <p:cNvPr id="23" name="Group 23"/>
          <p:cNvGrpSpPr/>
          <p:nvPr/>
        </p:nvGrpSpPr>
        <p:grpSpPr>
          <a:xfrm>
            <a:off x="8962308" y="3196032"/>
            <a:ext cx="1577068" cy="1577068"/>
            <a:chOff x="0" y="0"/>
            <a:chExt cx="6350000" cy="6350000"/>
          </a:xfrm>
        </p:grpSpPr>
        <p:sp>
          <p:nvSpPr>
            <p:cNvPr id="24" name="Freeform 24"/>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4381" r="-4381"/>
              </a:stretch>
            </a:blipFill>
          </p:spPr>
        </p:sp>
      </p:grpSp>
      <p:grpSp>
        <p:nvGrpSpPr>
          <p:cNvPr id="25" name="Group 25"/>
          <p:cNvGrpSpPr/>
          <p:nvPr/>
        </p:nvGrpSpPr>
        <p:grpSpPr>
          <a:xfrm>
            <a:off x="8891914" y="7580728"/>
            <a:ext cx="1677572" cy="1677572"/>
            <a:chOff x="0" y="0"/>
            <a:chExt cx="812800" cy="812800"/>
          </a:xfrm>
        </p:grpSpPr>
        <p:sp>
          <p:nvSpPr>
            <p:cNvPr id="26" name="Freeform 26"/>
            <p:cNvSpPr/>
            <p:nvPr/>
          </p:nvSpPr>
          <p:spPr>
            <a:xfrm>
              <a:off x="0" y="0"/>
              <a:ext cx="812800" cy="812800"/>
            </a:xfrm>
            <a:custGeom>
              <a:avLst/>
              <a:gdLst/>
              <a:ahLst/>
              <a:cxnLst/>
              <a:rect l="l" t="t" r="r" b="b"/>
              <a:pathLst>
                <a:path w="812800" h="812800">
                  <a:moveTo>
                    <a:pt x="115374" y="0"/>
                  </a:moveTo>
                  <a:lnTo>
                    <a:pt x="697426" y="0"/>
                  </a:lnTo>
                  <a:cubicBezTo>
                    <a:pt x="761145" y="0"/>
                    <a:pt x="812800" y="51655"/>
                    <a:pt x="812800" y="115374"/>
                  </a:cubicBezTo>
                  <a:lnTo>
                    <a:pt x="812800" y="697426"/>
                  </a:lnTo>
                  <a:cubicBezTo>
                    <a:pt x="812800" y="761145"/>
                    <a:pt x="761145" y="812800"/>
                    <a:pt x="697426" y="812800"/>
                  </a:cubicBezTo>
                  <a:lnTo>
                    <a:pt x="115374" y="812800"/>
                  </a:lnTo>
                  <a:cubicBezTo>
                    <a:pt x="51655" y="812800"/>
                    <a:pt x="0" y="761145"/>
                    <a:pt x="0" y="697426"/>
                  </a:cubicBezTo>
                  <a:lnTo>
                    <a:pt x="0" y="115374"/>
                  </a:lnTo>
                  <a:cubicBezTo>
                    <a:pt x="0" y="51655"/>
                    <a:pt x="51655" y="0"/>
                    <a:pt x="115374" y="0"/>
                  </a:cubicBezTo>
                  <a:close/>
                </a:path>
              </a:pathLst>
            </a:custGeom>
            <a:solidFill>
              <a:srgbClr val="B27943"/>
            </a:solidFill>
          </p:spPr>
        </p:sp>
        <p:sp>
          <p:nvSpPr>
            <p:cNvPr id="27" name="TextBox 27"/>
            <p:cNvSpPr txBox="1"/>
            <p:nvPr/>
          </p:nvSpPr>
          <p:spPr>
            <a:xfrm>
              <a:off x="0" y="0"/>
              <a:ext cx="812800" cy="812800"/>
            </a:xfrm>
            <a:prstGeom prst="rect">
              <a:avLst/>
            </a:prstGeom>
          </p:spPr>
          <p:txBody>
            <a:bodyPr lIns="50800" tIns="50800" rIns="50800" bIns="50800" rtlCol="0" anchor="ctr"/>
            <a:lstStyle/>
            <a:p>
              <a:pPr algn="ctr">
                <a:lnSpc>
                  <a:spcPts val="1383"/>
                </a:lnSpc>
              </a:pPr>
              <a:endParaRPr/>
            </a:p>
          </p:txBody>
        </p:sp>
      </p:grpSp>
      <p:grpSp>
        <p:nvGrpSpPr>
          <p:cNvPr id="28" name="Group 28"/>
          <p:cNvGrpSpPr/>
          <p:nvPr/>
        </p:nvGrpSpPr>
        <p:grpSpPr>
          <a:xfrm>
            <a:off x="8960657" y="7649471"/>
            <a:ext cx="1540085" cy="1540085"/>
            <a:chOff x="0" y="0"/>
            <a:chExt cx="6350000" cy="6350000"/>
          </a:xfrm>
        </p:grpSpPr>
        <p:sp>
          <p:nvSpPr>
            <p:cNvPr id="29" name="Freeform 29"/>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4381" r="-4381"/>
              </a:stretch>
            </a:blipFill>
          </p:spPr>
        </p:sp>
      </p:grpSp>
      <p:sp>
        <p:nvSpPr>
          <p:cNvPr id="30" name="TextBox 30"/>
          <p:cNvSpPr txBox="1"/>
          <p:nvPr/>
        </p:nvSpPr>
        <p:spPr>
          <a:xfrm>
            <a:off x="10855893" y="3391684"/>
            <a:ext cx="3430599" cy="1233389"/>
          </a:xfrm>
          <a:prstGeom prst="rect">
            <a:avLst/>
          </a:prstGeom>
        </p:spPr>
        <p:txBody>
          <a:bodyPr lIns="0" tIns="0" rIns="0" bIns="0" rtlCol="0" anchor="t">
            <a:spAutoFit/>
          </a:bodyPr>
          <a:lstStyle/>
          <a:p>
            <a:pPr algn="l">
              <a:lnSpc>
                <a:spcPts val="4470"/>
              </a:lnSpc>
            </a:pPr>
            <a:r>
              <a:rPr lang="en-US" sz="4755" b="1">
                <a:solidFill>
                  <a:srgbClr val="15193E"/>
                </a:solidFill>
                <a:latin typeface="Codec Pro Bold"/>
                <a:ea typeface="Codec Pro Bold"/>
                <a:cs typeface="Codec Pro Bold"/>
                <a:sym typeface="Codec Pro Bold"/>
              </a:rPr>
              <a:t>CHRISTIAN  LAZCANO </a:t>
            </a:r>
          </a:p>
        </p:txBody>
      </p:sp>
      <p:grpSp>
        <p:nvGrpSpPr>
          <p:cNvPr id="31" name="Group 31"/>
          <p:cNvGrpSpPr/>
          <p:nvPr/>
        </p:nvGrpSpPr>
        <p:grpSpPr>
          <a:xfrm>
            <a:off x="10855893" y="4612324"/>
            <a:ext cx="2736468" cy="321551"/>
            <a:chOff x="0" y="0"/>
            <a:chExt cx="1092866" cy="128418"/>
          </a:xfrm>
        </p:grpSpPr>
        <p:sp>
          <p:nvSpPr>
            <p:cNvPr id="32" name="Freeform 32"/>
            <p:cNvSpPr/>
            <p:nvPr/>
          </p:nvSpPr>
          <p:spPr>
            <a:xfrm>
              <a:off x="0" y="0"/>
              <a:ext cx="1092866" cy="128418"/>
            </a:xfrm>
            <a:custGeom>
              <a:avLst/>
              <a:gdLst/>
              <a:ahLst/>
              <a:cxnLst/>
              <a:rect l="l" t="t" r="r" b="b"/>
              <a:pathLst>
                <a:path w="1092866" h="128418">
                  <a:moveTo>
                    <a:pt x="50925" y="0"/>
                  </a:moveTo>
                  <a:lnTo>
                    <a:pt x="1041941" y="0"/>
                  </a:lnTo>
                  <a:cubicBezTo>
                    <a:pt x="1070066" y="0"/>
                    <a:pt x="1092866" y="22800"/>
                    <a:pt x="1092866" y="50925"/>
                  </a:cubicBezTo>
                  <a:lnTo>
                    <a:pt x="1092866" y="77493"/>
                  </a:lnTo>
                  <a:cubicBezTo>
                    <a:pt x="1092866" y="105618"/>
                    <a:pt x="1070066" y="128418"/>
                    <a:pt x="1041941" y="128418"/>
                  </a:cubicBezTo>
                  <a:lnTo>
                    <a:pt x="50925" y="128418"/>
                  </a:lnTo>
                  <a:cubicBezTo>
                    <a:pt x="37419" y="128418"/>
                    <a:pt x="24466" y="123053"/>
                    <a:pt x="14916" y="113502"/>
                  </a:cubicBezTo>
                  <a:cubicBezTo>
                    <a:pt x="5365" y="103952"/>
                    <a:pt x="0" y="90999"/>
                    <a:pt x="0" y="77493"/>
                  </a:cubicBezTo>
                  <a:lnTo>
                    <a:pt x="0" y="50925"/>
                  </a:lnTo>
                  <a:cubicBezTo>
                    <a:pt x="0" y="37419"/>
                    <a:pt x="5365" y="24466"/>
                    <a:pt x="14916" y="14916"/>
                  </a:cubicBezTo>
                  <a:cubicBezTo>
                    <a:pt x="24466" y="5365"/>
                    <a:pt x="37419" y="0"/>
                    <a:pt x="50925" y="0"/>
                  </a:cubicBezTo>
                  <a:close/>
                </a:path>
              </a:pathLst>
            </a:custGeom>
            <a:solidFill>
              <a:srgbClr val="FFB02C"/>
            </a:solidFill>
            <a:ln cap="sq">
              <a:noFill/>
              <a:prstDash val="solid"/>
              <a:miter/>
            </a:ln>
          </p:spPr>
        </p:sp>
        <p:sp>
          <p:nvSpPr>
            <p:cNvPr id="33" name="TextBox 33"/>
            <p:cNvSpPr txBox="1"/>
            <p:nvPr/>
          </p:nvSpPr>
          <p:spPr>
            <a:xfrm>
              <a:off x="0" y="-9525"/>
              <a:ext cx="1092866" cy="137943"/>
            </a:xfrm>
            <a:prstGeom prst="rect">
              <a:avLst/>
            </a:prstGeom>
          </p:spPr>
          <p:txBody>
            <a:bodyPr lIns="31918" tIns="31918" rIns="31918" bIns="31918" rtlCol="0" anchor="ctr"/>
            <a:lstStyle/>
            <a:p>
              <a:pPr algn="ctr">
                <a:lnSpc>
                  <a:spcPts val="1381"/>
                </a:lnSpc>
              </a:pPr>
              <a:endParaRPr/>
            </a:p>
          </p:txBody>
        </p:sp>
      </p:grpSp>
      <p:sp>
        <p:nvSpPr>
          <p:cNvPr id="34" name="TextBox 34"/>
          <p:cNvSpPr txBox="1"/>
          <p:nvPr/>
        </p:nvSpPr>
        <p:spPr>
          <a:xfrm>
            <a:off x="10963066" y="4706882"/>
            <a:ext cx="2318405" cy="172516"/>
          </a:xfrm>
          <a:prstGeom prst="rect">
            <a:avLst/>
          </a:prstGeom>
        </p:spPr>
        <p:txBody>
          <a:bodyPr lIns="0" tIns="0" rIns="0" bIns="0" rtlCol="0" anchor="t">
            <a:spAutoFit/>
          </a:bodyPr>
          <a:lstStyle/>
          <a:p>
            <a:pPr algn="l">
              <a:lnSpc>
                <a:spcPts val="1122"/>
              </a:lnSpc>
            </a:pPr>
            <a:r>
              <a:rPr lang="en-US" sz="1194" b="1" spc="33">
                <a:solidFill>
                  <a:srgbClr val="15193E"/>
                </a:solidFill>
                <a:latin typeface="Codec Pro Bold"/>
                <a:ea typeface="Codec Pro Bold"/>
                <a:cs typeface="Codec Pro Bold"/>
                <a:sym typeface="Codec Pro Bold"/>
              </a:rPr>
              <a:t>TEAM PRODUCT OWNER</a:t>
            </a:r>
          </a:p>
        </p:txBody>
      </p:sp>
      <p:grpSp>
        <p:nvGrpSpPr>
          <p:cNvPr id="35" name="Group 35"/>
          <p:cNvGrpSpPr/>
          <p:nvPr/>
        </p:nvGrpSpPr>
        <p:grpSpPr>
          <a:xfrm>
            <a:off x="10679480" y="8868006"/>
            <a:ext cx="2890576" cy="340791"/>
            <a:chOff x="0" y="0"/>
            <a:chExt cx="1154412" cy="136102"/>
          </a:xfrm>
        </p:grpSpPr>
        <p:sp>
          <p:nvSpPr>
            <p:cNvPr id="36" name="Freeform 36"/>
            <p:cNvSpPr/>
            <p:nvPr/>
          </p:nvSpPr>
          <p:spPr>
            <a:xfrm>
              <a:off x="0" y="0"/>
              <a:ext cx="1154412" cy="136102"/>
            </a:xfrm>
            <a:custGeom>
              <a:avLst/>
              <a:gdLst/>
              <a:ahLst/>
              <a:cxnLst/>
              <a:rect l="l" t="t" r="r" b="b"/>
              <a:pathLst>
                <a:path w="1154412" h="136102">
                  <a:moveTo>
                    <a:pt x="48210" y="0"/>
                  </a:moveTo>
                  <a:lnTo>
                    <a:pt x="1106202" y="0"/>
                  </a:lnTo>
                  <a:cubicBezTo>
                    <a:pt x="1132827" y="0"/>
                    <a:pt x="1154412" y="21584"/>
                    <a:pt x="1154412" y="48210"/>
                  </a:cubicBezTo>
                  <a:lnTo>
                    <a:pt x="1154412" y="87892"/>
                  </a:lnTo>
                  <a:cubicBezTo>
                    <a:pt x="1154412" y="114518"/>
                    <a:pt x="1132827" y="136102"/>
                    <a:pt x="1106202" y="136102"/>
                  </a:cubicBezTo>
                  <a:lnTo>
                    <a:pt x="48210" y="136102"/>
                  </a:lnTo>
                  <a:cubicBezTo>
                    <a:pt x="21584" y="136102"/>
                    <a:pt x="0" y="114518"/>
                    <a:pt x="0" y="87892"/>
                  </a:cubicBezTo>
                  <a:lnTo>
                    <a:pt x="0" y="48210"/>
                  </a:lnTo>
                  <a:cubicBezTo>
                    <a:pt x="0" y="21584"/>
                    <a:pt x="21584" y="0"/>
                    <a:pt x="48210" y="0"/>
                  </a:cubicBezTo>
                  <a:close/>
                </a:path>
              </a:pathLst>
            </a:custGeom>
            <a:solidFill>
              <a:srgbClr val="FFB02C"/>
            </a:solidFill>
            <a:ln cap="sq">
              <a:noFill/>
              <a:prstDash val="solid"/>
              <a:miter/>
            </a:ln>
          </p:spPr>
        </p:sp>
        <p:sp>
          <p:nvSpPr>
            <p:cNvPr id="37" name="TextBox 37"/>
            <p:cNvSpPr txBox="1"/>
            <p:nvPr/>
          </p:nvSpPr>
          <p:spPr>
            <a:xfrm>
              <a:off x="0" y="-9525"/>
              <a:ext cx="1154412" cy="145627"/>
            </a:xfrm>
            <a:prstGeom prst="rect">
              <a:avLst/>
            </a:prstGeom>
          </p:spPr>
          <p:txBody>
            <a:bodyPr lIns="31918" tIns="31918" rIns="31918" bIns="31918" rtlCol="0" anchor="ctr"/>
            <a:lstStyle/>
            <a:p>
              <a:pPr algn="ctr">
                <a:lnSpc>
                  <a:spcPts val="1381"/>
                </a:lnSpc>
              </a:pPr>
              <a:endParaRPr/>
            </a:p>
          </p:txBody>
        </p:sp>
      </p:grpSp>
      <p:sp>
        <p:nvSpPr>
          <p:cNvPr id="38" name="TextBox 38"/>
          <p:cNvSpPr txBox="1"/>
          <p:nvPr/>
        </p:nvSpPr>
        <p:spPr>
          <a:xfrm>
            <a:off x="10786653" y="8962563"/>
            <a:ext cx="2805708" cy="172516"/>
          </a:xfrm>
          <a:prstGeom prst="rect">
            <a:avLst/>
          </a:prstGeom>
        </p:spPr>
        <p:txBody>
          <a:bodyPr lIns="0" tIns="0" rIns="0" bIns="0" rtlCol="0" anchor="t">
            <a:spAutoFit/>
          </a:bodyPr>
          <a:lstStyle/>
          <a:p>
            <a:pPr algn="l">
              <a:lnSpc>
                <a:spcPts val="1122"/>
              </a:lnSpc>
            </a:pPr>
            <a:r>
              <a:rPr lang="en-US" sz="1194" b="1" spc="33">
                <a:solidFill>
                  <a:srgbClr val="15193E"/>
                </a:solidFill>
                <a:latin typeface="Codec Pro Bold"/>
                <a:ea typeface="Codec Pro Bold"/>
                <a:cs typeface="Codec Pro Bold"/>
                <a:sym typeface="Codec Pro Bold"/>
              </a:rPr>
              <a:t>DEVELOPER / BACKEND FRONTEND</a:t>
            </a:r>
          </a:p>
        </p:txBody>
      </p:sp>
      <p:grpSp>
        <p:nvGrpSpPr>
          <p:cNvPr id="39" name="Group 39"/>
          <p:cNvGrpSpPr/>
          <p:nvPr/>
        </p:nvGrpSpPr>
        <p:grpSpPr>
          <a:xfrm>
            <a:off x="5973303" y="6670437"/>
            <a:ext cx="2736468" cy="321551"/>
            <a:chOff x="0" y="0"/>
            <a:chExt cx="1092866" cy="128418"/>
          </a:xfrm>
        </p:grpSpPr>
        <p:sp>
          <p:nvSpPr>
            <p:cNvPr id="40" name="Freeform 40"/>
            <p:cNvSpPr/>
            <p:nvPr/>
          </p:nvSpPr>
          <p:spPr>
            <a:xfrm>
              <a:off x="0" y="0"/>
              <a:ext cx="1092866" cy="128418"/>
            </a:xfrm>
            <a:custGeom>
              <a:avLst/>
              <a:gdLst/>
              <a:ahLst/>
              <a:cxnLst/>
              <a:rect l="l" t="t" r="r" b="b"/>
              <a:pathLst>
                <a:path w="1092866" h="128418">
                  <a:moveTo>
                    <a:pt x="50925" y="0"/>
                  </a:moveTo>
                  <a:lnTo>
                    <a:pt x="1041941" y="0"/>
                  </a:lnTo>
                  <a:cubicBezTo>
                    <a:pt x="1070066" y="0"/>
                    <a:pt x="1092866" y="22800"/>
                    <a:pt x="1092866" y="50925"/>
                  </a:cubicBezTo>
                  <a:lnTo>
                    <a:pt x="1092866" y="77493"/>
                  </a:lnTo>
                  <a:cubicBezTo>
                    <a:pt x="1092866" y="105618"/>
                    <a:pt x="1070066" y="128418"/>
                    <a:pt x="1041941" y="128418"/>
                  </a:cubicBezTo>
                  <a:lnTo>
                    <a:pt x="50925" y="128418"/>
                  </a:lnTo>
                  <a:cubicBezTo>
                    <a:pt x="37419" y="128418"/>
                    <a:pt x="24466" y="123053"/>
                    <a:pt x="14916" y="113502"/>
                  </a:cubicBezTo>
                  <a:cubicBezTo>
                    <a:pt x="5365" y="103952"/>
                    <a:pt x="0" y="90999"/>
                    <a:pt x="0" y="77493"/>
                  </a:cubicBezTo>
                  <a:lnTo>
                    <a:pt x="0" y="50925"/>
                  </a:lnTo>
                  <a:cubicBezTo>
                    <a:pt x="0" y="37419"/>
                    <a:pt x="5365" y="24466"/>
                    <a:pt x="14916" y="14916"/>
                  </a:cubicBezTo>
                  <a:cubicBezTo>
                    <a:pt x="24466" y="5365"/>
                    <a:pt x="37419" y="0"/>
                    <a:pt x="50925" y="0"/>
                  </a:cubicBezTo>
                  <a:close/>
                </a:path>
              </a:pathLst>
            </a:custGeom>
            <a:solidFill>
              <a:srgbClr val="FFB02C"/>
            </a:solidFill>
            <a:ln cap="sq">
              <a:noFill/>
              <a:prstDash val="solid"/>
              <a:miter/>
            </a:ln>
          </p:spPr>
        </p:sp>
        <p:sp>
          <p:nvSpPr>
            <p:cNvPr id="41" name="TextBox 41"/>
            <p:cNvSpPr txBox="1"/>
            <p:nvPr/>
          </p:nvSpPr>
          <p:spPr>
            <a:xfrm>
              <a:off x="0" y="-9525"/>
              <a:ext cx="1092866" cy="137943"/>
            </a:xfrm>
            <a:prstGeom prst="rect">
              <a:avLst/>
            </a:prstGeom>
          </p:spPr>
          <p:txBody>
            <a:bodyPr lIns="31918" tIns="31918" rIns="31918" bIns="31918" rtlCol="0" anchor="ctr"/>
            <a:lstStyle/>
            <a:p>
              <a:pPr algn="ctr">
                <a:lnSpc>
                  <a:spcPts val="1381"/>
                </a:lnSpc>
              </a:pPr>
              <a:endParaRPr/>
            </a:p>
          </p:txBody>
        </p:sp>
      </p:grpSp>
      <p:sp>
        <p:nvSpPr>
          <p:cNvPr id="42" name="TextBox 42"/>
          <p:cNvSpPr txBox="1"/>
          <p:nvPr/>
        </p:nvSpPr>
        <p:spPr>
          <a:xfrm>
            <a:off x="6080476" y="6764995"/>
            <a:ext cx="2318405" cy="172516"/>
          </a:xfrm>
          <a:prstGeom prst="rect">
            <a:avLst/>
          </a:prstGeom>
        </p:spPr>
        <p:txBody>
          <a:bodyPr lIns="0" tIns="0" rIns="0" bIns="0" rtlCol="0" anchor="t">
            <a:spAutoFit/>
          </a:bodyPr>
          <a:lstStyle/>
          <a:p>
            <a:pPr algn="l">
              <a:lnSpc>
                <a:spcPts val="1122"/>
              </a:lnSpc>
            </a:pPr>
            <a:r>
              <a:rPr lang="en-US" sz="1194" b="1" spc="33">
                <a:solidFill>
                  <a:srgbClr val="15193E"/>
                </a:solidFill>
                <a:latin typeface="Codec Pro Bold"/>
                <a:ea typeface="Codec Pro Bold"/>
                <a:cs typeface="Codec Pro Bold"/>
                <a:sym typeface="Codec Pro Bold"/>
              </a:rPr>
              <a:t>SCRUM MASTER / QA</a:t>
            </a:r>
          </a:p>
        </p:txBody>
      </p:sp>
      <p:sp>
        <p:nvSpPr>
          <p:cNvPr id="43" name="AutoShape 43"/>
          <p:cNvSpPr/>
          <p:nvPr/>
        </p:nvSpPr>
        <p:spPr>
          <a:xfrm>
            <a:off x="9750842" y="4843494"/>
            <a:ext cx="9429" cy="519118"/>
          </a:xfrm>
          <a:prstGeom prst="line">
            <a:avLst/>
          </a:prstGeom>
          <a:ln w="28575" cap="flat">
            <a:solidFill>
              <a:srgbClr val="000000"/>
            </a:solidFill>
            <a:prstDash val="solid"/>
            <a:headEnd type="none" w="sm" len="sm"/>
            <a:tailEnd type="arrow" w="med" len="sm"/>
          </a:ln>
        </p:spPr>
      </p:sp>
      <p:sp>
        <p:nvSpPr>
          <p:cNvPr id="44" name="AutoShape 44"/>
          <p:cNvSpPr/>
          <p:nvPr/>
        </p:nvSpPr>
        <p:spPr>
          <a:xfrm flipH="1">
            <a:off x="9730700" y="7061610"/>
            <a:ext cx="29571" cy="519118"/>
          </a:xfrm>
          <a:prstGeom prst="line">
            <a:avLst/>
          </a:prstGeom>
          <a:ln w="28575" cap="flat">
            <a:solidFill>
              <a:srgbClr val="000000"/>
            </a:solidFill>
            <a:prstDash val="solid"/>
            <a:headEnd type="none" w="sm" len="sm"/>
            <a:tailEnd type="arrow" w="med" len="sm"/>
          </a:ln>
        </p:spPr>
      </p:sp>
      <p:sp>
        <p:nvSpPr>
          <p:cNvPr id="45" name="Freeform 45"/>
          <p:cNvSpPr/>
          <p:nvPr/>
        </p:nvSpPr>
        <p:spPr>
          <a:xfrm>
            <a:off x="15626088" y="982084"/>
            <a:ext cx="1230412" cy="1371778"/>
          </a:xfrm>
          <a:custGeom>
            <a:avLst/>
            <a:gdLst/>
            <a:ahLst/>
            <a:cxnLst/>
            <a:rect l="l" t="t" r="r" b="b"/>
            <a:pathLst>
              <a:path w="1230412" h="1371778">
                <a:moveTo>
                  <a:pt x="0" y="0"/>
                </a:moveTo>
                <a:lnTo>
                  <a:pt x="1230412" y="0"/>
                </a:lnTo>
                <a:lnTo>
                  <a:pt x="1230412" y="1371778"/>
                </a:lnTo>
                <a:lnTo>
                  <a:pt x="0" y="1371778"/>
                </a:lnTo>
                <a:lnTo>
                  <a:pt x="0" y="0"/>
                </a:lnTo>
                <a:close/>
              </a:path>
            </a:pathLst>
          </a:custGeom>
          <a:blipFill>
            <a:blip r:embed="rId7"/>
            <a:stretch>
              <a:fillRect/>
            </a:stretch>
          </a:blipFill>
        </p:spPr>
      </p:sp>
      <p:grpSp>
        <p:nvGrpSpPr>
          <p:cNvPr id="46" name="Group 46"/>
          <p:cNvGrpSpPr/>
          <p:nvPr/>
        </p:nvGrpSpPr>
        <p:grpSpPr>
          <a:xfrm>
            <a:off x="8891914" y="892123"/>
            <a:ext cx="1717856" cy="1717856"/>
            <a:chOff x="0" y="0"/>
            <a:chExt cx="812800" cy="812800"/>
          </a:xfrm>
        </p:grpSpPr>
        <p:sp>
          <p:nvSpPr>
            <p:cNvPr id="47" name="Freeform 47"/>
            <p:cNvSpPr/>
            <p:nvPr/>
          </p:nvSpPr>
          <p:spPr>
            <a:xfrm>
              <a:off x="0" y="0"/>
              <a:ext cx="812800" cy="812800"/>
            </a:xfrm>
            <a:custGeom>
              <a:avLst/>
              <a:gdLst/>
              <a:ahLst/>
              <a:cxnLst/>
              <a:rect l="l" t="t" r="r" b="b"/>
              <a:pathLst>
                <a:path w="812800" h="812800">
                  <a:moveTo>
                    <a:pt x="112668" y="0"/>
                  </a:moveTo>
                  <a:lnTo>
                    <a:pt x="700132" y="0"/>
                  </a:lnTo>
                  <a:cubicBezTo>
                    <a:pt x="730013" y="0"/>
                    <a:pt x="758671" y="11870"/>
                    <a:pt x="779800" y="33000"/>
                  </a:cubicBezTo>
                  <a:cubicBezTo>
                    <a:pt x="800930" y="54129"/>
                    <a:pt x="812800" y="82787"/>
                    <a:pt x="812800" y="112668"/>
                  </a:cubicBezTo>
                  <a:lnTo>
                    <a:pt x="812800" y="700132"/>
                  </a:lnTo>
                  <a:cubicBezTo>
                    <a:pt x="812800" y="730013"/>
                    <a:pt x="800930" y="758671"/>
                    <a:pt x="779800" y="779800"/>
                  </a:cubicBezTo>
                  <a:cubicBezTo>
                    <a:pt x="758671" y="800930"/>
                    <a:pt x="730013" y="812800"/>
                    <a:pt x="700132" y="812800"/>
                  </a:cubicBezTo>
                  <a:lnTo>
                    <a:pt x="112668" y="812800"/>
                  </a:lnTo>
                  <a:cubicBezTo>
                    <a:pt x="82787" y="812800"/>
                    <a:pt x="54129" y="800930"/>
                    <a:pt x="33000" y="779800"/>
                  </a:cubicBezTo>
                  <a:cubicBezTo>
                    <a:pt x="11870" y="758671"/>
                    <a:pt x="0" y="730013"/>
                    <a:pt x="0" y="700132"/>
                  </a:cubicBezTo>
                  <a:lnTo>
                    <a:pt x="0" y="112668"/>
                  </a:lnTo>
                  <a:cubicBezTo>
                    <a:pt x="0" y="82787"/>
                    <a:pt x="11870" y="54129"/>
                    <a:pt x="33000" y="33000"/>
                  </a:cubicBezTo>
                  <a:cubicBezTo>
                    <a:pt x="54129" y="11870"/>
                    <a:pt x="82787" y="0"/>
                    <a:pt x="112668" y="0"/>
                  </a:cubicBezTo>
                  <a:close/>
                </a:path>
              </a:pathLst>
            </a:custGeom>
            <a:solidFill>
              <a:srgbClr val="B27943"/>
            </a:solidFill>
          </p:spPr>
        </p:sp>
        <p:sp>
          <p:nvSpPr>
            <p:cNvPr id="48" name="TextBox 48"/>
            <p:cNvSpPr txBox="1"/>
            <p:nvPr/>
          </p:nvSpPr>
          <p:spPr>
            <a:xfrm>
              <a:off x="0" y="0"/>
              <a:ext cx="812800" cy="812800"/>
            </a:xfrm>
            <a:prstGeom prst="rect">
              <a:avLst/>
            </a:prstGeom>
          </p:spPr>
          <p:txBody>
            <a:bodyPr lIns="50800" tIns="50800" rIns="50800" bIns="50800" rtlCol="0" anchor="ctr"/>
            <a:lstStyle/>
            <a:p>
              <a:pPr algn="ctr">
                <a:lnSpc>
                  <a:spcPts val="1383"/>
                </a:lnSpc>
              </a:pPr>
              <a:endParaRPr/>
            </a:p>
          </p:txBody>
        </p:sp>
      </p:grpSp>
      <p:grpSp>
        <p:nvGrpSpPr>
          <p:cNvPr id="49" name="Group 49"/>
          <p:cNvGrpSpPr/>
          <p:nvPr/>
        </p:nvGrpSpPr>
        <p:grpSpPr>
          <a:xfrm>
            <a:off x="8962308" y="962518"/>
            <a:ext cx="1577068" cy="1577068"/>
            <a:chOff x="0" y="0"/>
            <a:chExt cx="6350000" cy="6350000"/>
          </a:xfrm>
        </p:grpSpPr>
        <p:sp>
          <p:nvSpPr>
            <p:cNvPr id="50" name="Freeform 50"/>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solidFill>
              <a:srgbClr val="000000">
                <a:alpha val="0"/>
              </a:srgbClr>
            </a:solidFill>
            <a:ln w="12700">
              <a:solidFill>
                <a:srgbClr val="000000"/>
              </a:solidFill>
            </a:ln>
          </p:spPr>
        </p:sp>
      </p:grpSp>
      <p:grpSp>
        <p:nvGrpSpPr>
          <p:cNvPr id="51" name="Group 51"/>
          <p:cNvGrpSpPr/>
          <p:nvPr/>
        </p:nvGrpSpPr>
        <p:grpSpPr>
          <a:xfrm>
            <a:off x="8962308" y="962518"/>
            <a:ext cx="1577068" cy="1577068"/>
            <a:chOff x="0" y="0"/>
            <a:chExt cx="6350000" cy="6350000"/>
          </a:xfrm>
        </p:grpSpPr>
        <p:sp>
          <p:nvSpPr>
            <p:cNvPr id="52" name="Freeform 52"/>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4381" r="-4381"/>
              </a:stretch>
            </a:blipFill>
          </p:spPr>
        </p:sp>
      </p:grpSp>
      <p:sp>
        <p:nvSpPr>
          <p:cNvPr id="53" name="TextBox 53"/>
          <p:cNvSpPr txBox="1"/>
          <p:nvPr/>
        </p:nvSpPr>
        <p:spPr>
          <a:xfrm>
            <a:off x="10855893" y="1067788"/>
            <a:ext cx="3430599" cy="1233389"/>
          </a:xfrm>
          <a:prstGeom prst="rect">
            <a:avLst/>
          </a:prstGeom>
        </p:spPr>
        <p:txBody>
          <a:bodyPr lIns="0" tIns="0" rIns="0" bIns="0" rtlCol="0" anchor="t">
            <a:spAutoFit/>
          </a:bodyPr>
          <a:lstStyle/>
          <a:p>
            <a:pPr algn="l">
              <a:lnSpc>
                <a:spcPts val="4470"/>
              </a:lnSpc>
            </a:pPr>
            <a:r>
              <a:rPr lang="en-US" sz="4755" b="1">
                <a:solidFill>
                  <a:srgbClr val="15193E"/>
                </a:solidFill>
                <a:latin typeface="Codec Pro Bold"/>
                <a:ea typeface="Codec Pro Bold"/>
                <a:cs typeface="Codec Pro Bold"/>
                <a:sym typeface="Codec Pro Bold"/>
              </a:rPr>
              <a:t>Early adopters</a:t>
            </a:r>
          </a:p>
        </p:txBody>
      </p:sp>
      <p:grpSp>
        <p:nvGrpSpPr>
          <p:cNvPr id="54" name="Group 54"/>
          <p:cNvGrpSpPr/>
          <p:nvPr/>
        </p:nvGrpSpPr>
        <p:grpSpPr>
          <a:xfrm>
            <a:off x="10855893" y="2288429"/>
            <a:ext cx="2736468" cy="321551"/>
            <a:chOff x="0" y="0"/>
            <a:chExt cx="1092866" cy="128418"/>
          </a:xfrm>
        </p:grpSpPr>
        <p:sp>
          <p:nvSpPr>
            <p:cNvPr id="55" name="Freeform 55"/>
            <p:cNvSpPr/>
            <p:nvPr/>
          </p:nvSpPr>
          <p:spPr>
            <a:xfrm>
              <a:off x="0" y="0"/>
              <a:ext cx="1092866" cy="128418"/>
            </a:xfrm>
            <a:custGeom>
              <a:avLst/>
              <a:gdLst/>
              <a:ahLst/>
              <a:cxnLst/>
              <a:rect l="l" t="t" r="r" b="b"/>
              <a:pathLst>
                <a:path w="1092866" h="128418">
                  <a:moveTo>
                    <a:pt x="50925" y="0"/>
                  </a:moveTo>
                  <a:lnTo>
                    <a:pt x="1041941" y="0"/>
                  </a:lnTo>
                  <a:cubicBezTo>
                    <a:pt x="1070066" y="0"/>
                    <a:pt x="1092866" y="22800"/>
                    <a:pt x="1092866" y="50925"/>
                  </a:cubicBezTo>
                  <a:lnTo>
                    <a:pt x="1092866" y="77493"/>
                  </a:lnTo>
                  <a:cubicBezTo>
                    <a:pt x="1092866" y="105618"/>
                    <a:pt x="1070066" y="128418"/>
                    <a:pt x="1041941" y="128418"/>
                  </a:cubicBezTo>
                  <a:lnTo>
                    <a:pt x="50925" y="128418"/>
                  </a:lnTo>
                  <a:cubicBezTo>
                    <a:pt x="37419" y="128418"/>
                    <a:pt x="24466" y="123053"/>
                    <a:pt x="14916" y="113502"/>
                  </a:cubicBezTo>
                  <a:cubicBezTo>
                    <a:pt x="5365" y="103952"/>
                    <a:pt x="0" y="90999"/>
                    <a:pt x="0" y="77493"/>
                  </a:cubicBezTo>
                  <a:lnTo>
                    <a:pt x="0" y="50925"/>
                  </a:lnTo>
                  <a:cubicBezTo>
                    <a:pt x="0" y="37419"/>
                    <a:pt x="5365" y="24466"/>
                    <a:pt x="14916" y="14916"/>
                  </a:cubicBezTo>
                  <a:cubicBezTo>
                    <a:pt x="24466" y="5365"/>
                    <a:pt x="37419" y="0"/>
                    <a:pt x="50925" y="0"/>
                  </a:cubicBezTo>
                  <a:close/>
                </a:path>
              </a:pathLst>
            </a:custGeom>
            <a:solidFill>
              <a:srgbClr val="FFB02C"/>
            </a:solidFill>
            <a:ln cap="sq">
              <a:noFill/>
              <a:prstDash val="solid"/>
              <a:miter/>
            </a:ln>
          </p:spPr>
        </p:sp>
        <p:sp>
          <p:nvSpPr>
            <p:cNvPr id="56" name="TextBox 56"/>
            <p:cNvSpPr txBox="1"/>
            <p:nvPr/>
          </p:nvSpPr>
          <p:spPr>
            <a:xfrm>
              <a:off x="0" y="-9525"/>
              <a:ext cx="1092866" cy="137943"/>
            </a:xfrm>
            <a:prstGeom prst="rect">
              <a:avLst/>
            </a:prstGeom>
          </p:spPr>
          <p:txBody>
            <a:bodyPr lIns="31918" tIns="31918" rIns="31918" bIns="31918" rtlCol="0" anchor="ctr"/>
            <a:lstStyle/>
            <a:p>
              <a:pPr algn="ctr">
                <a:lnSpc>
                  <a:spcPts val="1381"/>
                </a:lnSpc>
              </a:pPr>
              <a:endParaRPr/>
            </a:p>
          </p:txBody>
        </p:sp>
      </p:grpSp>
      <p:sp>
        <p:nvSpPr>
          <p:cNvPr id="57" name="TextBox 57"/>
          <p:cNvSpPr txBox="1"/>
          <p:nvPr/>
        </p:nvSpPr>
        <p:spPr>
          <a:xfrm>
            <a:off x="10963066" y="2382986"/>
            <a:ext cx="2318405" cy="172516"/>
          </a:xfrm>
          <a:prstGeom prst="rect">
            <a:avLst/>
          </a:prstGeom>
        </p:spPr>
        <p:txBody>
          <a:bodyPr lIns="0" tIns="0" rIns="0" bIns="0" rtlCol="0" anchor="t">
            <a:spAutoFit/>
          </a:bodyPr>
          <a:lstStyle/>
          <a:p>
            <a:pPr algn="l">
              <a:lnSpc>
                <a:spcPts val="1122"/>
              </a:lnSpc>
            </a:pPr>
            <a:r>
              <a:rPr lang="en-US" sz="1194" b="1" spc="33">
                <a:solidFill>
                  <a:srgbClr val="15193E"/>
                </a:solidFill>
                <a:latin typeface="Codec Pro Bold"/>
                <a:ea typeface="Codec Pro Bold"/>
                <a:cs typeface="Codec Pro Bold"/>
                <a:sym typeface="Codec Pro Bold"/>
              </a:rPr>
              <a:t>CLIENT PRODUCT OWNER</a:t>
            </a:r>
          </a:p>
        </p:txBody>
      </p:sp>
      <p:sp>
        <p:nvSpPr>
          <p:cNvPr id="58" name="AutoShape 58"/>
          <p:cNvSpPr/>
          <p:nvPr/>
        </p:nvSpPr>
        <p:spPr>
          <a:xfrm>
            <a:off x="9750842" y="2609980"/>
            <a:ext cx="9429" cy="519118"/>
          </a:xfrm>
          <a:prstGeom prst="line">
            <a:avLst/>
          </a:prstGeom>
          <a:ln w="28575" cap="flat">
            <a:solidFill>
              <a:srgbClr val="000000"/>
            </a:solidFill>
            <a:prstDash val="solid"/>
            <a:headEnd type="none" w="sm" len="sm"/>
            <a:tailEnd type="arrow" w="med"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2100</Words>
  <Application>Microsoft Office PowerPoint</Application>
  <PresentationFormat>Personalizado</PresentationFormat>
  <Paragraphs>278</Paragraphs>
  <Slides>27</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27</vt:i4>
      </vt:variant>
    </vt:vector>
  </HeadingPairs>
  <TitlesOfParts>
    <vt:vector size="34" baseType="lpstr">
      <vt:lpstr>Codec Pro Bold</vt:lpstr>
      <vt:lpstr>Arial</vt:lpstr>
      <vt:lpstr>Calibri</vt:lpstr>
      <vt:lpstr>Open Sans</vt:lpstr>
      <vt:lpstr>Codec Pro Ultra-Bold</vt:lpstr>
      <vt:lpstr>Codec Pro</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HollowMates</dc:title>
  <cp:lastModifiedBy>fabian gonzalez</cp:lastModifiedBy>
  <cp:revision>3</cp:revision>
  <dcterms:created xsi:type="dcterms:W3CDTF">2006-08-16T00:00:00Z</dcterms:created>
  <dcterms:modified xsi:type="dcterms:W3CDTF">2024-12-06T01:26:18Z</dcterms:modified>
  <dc:identifier>DAGW4Erenp4</dc:identifier>
</cp:coreProperties>
</file>